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6" r:id="rId3"/>
    <p:sldId id="269" r:id="rId4"/>
    <p:sldId id="267" r:id="rId5"/>
    <p:sldId id="268" r:id="rId6"/>
    <p:sldId id="270" r:id="rId7"/>
    <p:sldId id="271" r:id="rId8"/>
    <p:sldId id="272" r:id="rId9"/>
    <p:sldId id="264" r:id="rId10"/>
    <p:sldId id="273" r:id="rId11"/>
    <p:sldId id="274" r:id="rId12"/>
    <p:sldId id="275" r:id="rId13"/>
    <p:sldId id="276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48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3C0CC-50F4-4C30-910D-72826EC7CAC5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6A16D-F911-43B3-A5AF-16A01B541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3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BF1A-5C70-4624-8F4B-1FEE19FED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A5CA5D-6B9F-4CED-BA5E-6AA57E501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33BC9-A34F-498D-AB96-0399B3EDE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3D24B-72E7-48C9-8457-B51F05108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35B59-B0EB-40FD-8E3D-8424AD35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4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A520A-34B2-4C4A-BA95-25B881199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93149-B9CF-49EB-9E6D-FCCE2379A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F9CB9-E71A-4CD4-862E-9A7CFBC1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EC079-CFB1-437A-B597-7E39E6CA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CEF4B-821D-40CC-BFC5-74B5AAD62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9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7588-0256-4A44-AAE4-85176A71D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73C4B-351A-42A4-9968-218F75EFC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75FA0-2D34-4566-A46A-51715559A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1D89A-A628-42E9-AD81-0E692F5B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B8A32-35C3-4B0C-B4D0-93C237226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8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B536C-D97E-4DCF-BFEE-375C46726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29E59-FD64-4424-A397-5AAF2FFFFB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6220D9-5405-4333-93B6-2E31A20F5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25028-9DFA-484F-85D5-68CA4513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6867C-BD04-401D-A32C-49D3FD317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BCDCD-70DC-446E-B1F4-408FEF8E6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38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03AB2-EFF5-4365-8B17-0D20B7AF5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C4333-67E4-4E6F-B6AF-9F006F8FF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A17518-B198-4782-B946-79EEBCC95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B96414-8C60-4455-A236-2CF0ADD49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060B7D-7113-45BF-B857-F202024A1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2810A1-82F1-4C26-843F-66D6ED36E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37338-0088-4BAF-A612-F300344A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50EDD3-3738-469E-B3F8-2AC81809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7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517D8-50A0-4DEB-AF9F-0A9CE97B2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86B62A-A9F3-434D-AF2F-BBCE1C66A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5287C-AF6A-42F0-B193-25C7BE0A2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E3001-325A-4392-B997-2DF5335C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6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D1CEBA-EE70-45B9-947E-44961707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A97962-968C-4EBF-9399-07A0E096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F9BA9-378E-4482-9672-175CFC02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0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D00EC-E884-4F09-9643-D08A3B3E6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1D75-434E-4B0F-BC71-239D27C14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0F6DE-EE75-45E5-9527-FC2DF295F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852DCC-9F7E-4A26-A5B8-D5E4B7C1A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7D458-A4E4-4F22-9C90-A2476546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1C0DB-0B4C-4FA5-BD95-C67F21262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6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AB93C-46E8-4292-92E2-3E0474086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79BE5C-31DB-4714-BF8F-95A3D7247B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8FEA3-FC05-48DF-A6F8-4C8665414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20B79-E32D-40D1-A366-BEA5C6849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DB4ED-29F8-4CD5-9FA4-03D432DC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BCA29-8F81-4706-B362-172E82BB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5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B83BB-311B-4B08-B3C0-F0D278F41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3D31BB-91CD-4570-A64D-04BFADDF1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FF6EB-C313-48B4-A632-046B12BAA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82FBA-87DB-416E-818B-FC1277A9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384CC-7352-4B08-9FC0-52E9022CC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0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AA080F-1EEA-445F-9B8B-9190E6AB1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AEF7F2-5ED4-479F-82EE-94DF3AE46F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3845A-36F5-41E8-BDB6-ABC9DC41E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8C711-F712-479E-8EEC-CB403502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3EB50-66AD-4D80-ADDE-1C8721FBB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D984A-0013-4175-882D-89EBFA571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AA4F11-CAF1-48BB-AA50-F5AE1822B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88D45-84FA-420C-945F-B9B74D5CF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FC9ED-8826-4C28-81BA-E21D4A7B5E94}" type="datetimeFigureOut">
              <a:rPr lang="en-US" smtClean="0"/>
              <a:t>21/01/2019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3C783-F2E3-46A9-931A-C2E8A45C12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E4582-C2D4-4738-BD6D-19AEE0532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70756-391E-4C6A-A240-036ED572E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1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5017E-6247-4D22-9BDD-770CDA68CD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C0A81-1AEF-4B87-801F-6421C713D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6953"/>
            <a:ext cx="9144000" cy="1655762"/>
          </a:xfrm>
        </p:spPr>
        <p:txBody>
          <a:bodyPr>
            <a:normAutofit/>
          </a:bodyPr>
          <a:lstStyle/>
          <a:p>
            <a:r>
              <a:rPr lang="en-IN" sz="3200" dirty="0"/>
              <a:t>Critical appraisal of differential diagnosis</a:t>
            </a:r>
          </a:p>
          <a:p>
            <a:r>
              <a:rPr lang="en-IN" sz="3200" dirty="0"/>
              <a:t>Jacob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85C92-9973-4FA1-9C9E-7A8B0C977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637" y="0"/>
            <a:ext cx="8897743" cy="384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69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CBCD-F6AC-428D-8114-588201D6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FDDD1-82E7-432E-B93E-084093896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Headache is considered one of the most common symptoms during childhood</a:t>
            </a:r>
          </a:p>
          <a:p>
            <a:endParaRPr lang="en-IN" dirty="0"/>
          </a:p>
          <a:p>
            <a:r>
              <a:rPr lang="en-US" dirty="0"/>
              <a:t>There are considerable differences between the headaches of children and adults in terms of pain duration, laterality, and other factors</a:t>
            </a:r>
          </a:p>
          <a:p>
            <a:endParaRPr lang="en-IN" dirty="0"/>
          </a:p>
          <a:p>
            <a:r>
              <a:rPr lang="en-US" dirty="0"/>
              <a:t>The objective of the present study was to examine various aspects and progression of headaches in children younger than 7 years. </a:t>
            </a:r>
          </a:p>
        </p:txBody>
      </p:sp>
    </p:spTree>
    <p:extLst>
      <p:ext uri="{BB962C8B-B14F-4D97-AF65-F5344CB8AC3E}">
        <p14:creationId xmlns:p14="http://schemas.microsoft.com/office/powerpoint/2010/main" val="2811496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2C2A-B477-4046-9D18-83761487B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CB6EE-EDAA-48E6-8957-3036D6C63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Population: </a:t>
            </a:r>
            <a:r>
              <a:rPr lang="en-US" dirty="0"/>
              <a:t>children &lt; 7 years with chief complaints of headache</a:t>
            </a:r>
          </a:p>
          <a:p>
            <a:endParaRPr lang="en-IN" dirty="0"/>
          </a:p>
          <a:p>
            <a:r>
              <a:rPr lang="en-IN" dirty="0"/>
              <a:t>O</a:t>
            </a:r>
            <a:r>
              <a:rPr lang="en-US" dirty="0" err="1"/>
              <a:t>utcome</a:t>
            </a:r>
            <a:r>
              <a:rPr lang="en-US" dirty="0"/>
              <a:t>: To examine various aspects and progression of headaches in children younger than 7 years</a:t>
            </a:r>
          </a:p>
          <a:p>
            <a:endParaRPr lang="en-IN" dirty="0"/>
          </a:p>
          <a:p>
            <a:r>
              <a:rPr lang="en-IN" dirty="0"/>
              <a:t>S</a:t>
            </a:r>
            <a:r>
              <a:rPr lang="en-US" dirty="0" err="1"/>
              <a:t>tudy</a:t>
            </a:r>
            <a:r>
              <a:rPr lang="en-US" dirty="0"/>
              <a:t>: Prospective observational study</a:t>
            </a:r>
          </a:p>
        </p:txBody>
      </p:sp>
    </p:spTree>
    <p:extLst>
      <p:ext uri="{BB962C8B-B14F-4D97-AF65-F5344CB8AC3E}">
        <p14:creationId xmlns:p14="http://schemas.microsoft.com/office/powerpoint/2010/main" val="1873969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8360F-8E32-45E9-B5DE-4DD733628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How serious is the risk of bias?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98B32-665A-4BCC-8DD6-2A15F8C40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Did the study patients represent the full spectrum of those with the clinical problem?</a:t>
            </a:r>
          </a:p>
          <a:p>
            <a:endParaRPr lang="en-IN" dirty="0"/>
          </a:p>
          <a:p>
            <a:r>
              <a:rPr lang="en-IN" b="1" dirty="0"/>
              <a:t>Did the investigator define the clinical problem clearly?</a:t>
            </a:r>
          </a:p>
          <a:p>
            <a:pPr marL="0" indent="0">
              <a:buNone/>
            </a:pPr>
            <a:r>
              <a:rPr lang="en-IN" dirty="0"/>
              <a:t>      No, Headache was not defined , all patients with complaints of headache were taken</a:t>
            </a:r>
          </a:p>
          <a:p>
            <a:endParaRPr lang="en-IN" dirty="0"/>
          </a:p>
          <a:p>
            <a:r>
              <a:rPr lang="en-IN" b="1" dirty="0"/>
              <a:t>Were the study population collected from all relevant clinical settings?</a:t>
            </a:r>
          </a:p>
          <a:p>
            <a:endParaRPr lang="en-IN" dirty="0"/>
          </a:p>
          <a:p>
            <a:r>
              <a:rPr lang="en-IN" dirty="0"/>
              <a:t>Study population taken from paediatric department , not given if emergency patients were taken??</a:t>
            </a:r>
          </a:p>
          <a:p>
            <a:r>
              <a:rPr lang="en-IN" dirty="0"/>
              <a:t>Selection bias as this was a tertiary centre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4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A4D4C-DD4A-4820-9BCD-F8BD6572F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FE687-4692-4F1E-BAB3-DDD4149C6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Were study patients recruited consecutively from the clinical setting?</a:t>
            </a:r>
          </a:p>
          <a:p>
            <a:r>
              <a:rPr lang="en-IN" dirty="0"/>
              <a:t>Not specified</a:t>
            </a:r>
          </a:p>
          <a:p>
            <a:r>
              <a:rPr lang="en-IN" dirty="0"/>
              <a:t>Lot of patients were excluded, criteria not mentioned</a:t>
            </a:r>
          </a:p>
          <a:p>
            <a:endParaRPr lang="en-IN" dirty="0"/>
          </a:p>
          <a:p>
            <a:r>
              <a:rPr lang="en-IN" b="1" dirty="0"/>
              <a:t>Did the study patients exhibit  the full clinical spectrum of the presenting problem?</a:t>
            </a:r>
          </a:p>
          <a:p>
            <a:r>
              <a:rPr lang="en-IN" dirty="0"/>
              <a:t>Probably no, No bleeds/ infarcts seen in the diagnosis, most of the diagnosis are benign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96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7B798-BC17-4854-B245-03FF5F1F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rgbClr val="FF0000"/>
                </a:solidFill>
              </a:rPr>
              <a:t>Was the diagnostic evaluation  definite?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8DDDC-E3E0-42CA-845E-E8D370422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Was the diagnostic evaluation sufficiently comprehensive?</a:t>
            </a:r>
          </a:p>
          <a:p>
            <a:pPr marL="0" indent="0">
              <a:buNone/>
            </a:pPr>
            <a:r>
              <a:rPr lang="en-IN" dirty="0"/>
              <a:t>Yes, adequate history was taken, physical evaluation was done, relevant investigations like EEG, MRI, TSH were done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b="1" dirty="0"/>
              <a:t>Was the diagnostic evaluation consistently applied to all patients?</a:t>
            </a:r>
          </a:p>
          <a:p>
            <a:pPr marL="0" indent="0">
              <a:buNone/>
            </a:pPr>
            <a:r>
              <a:rPr lang="en-IN" dirty="0"/>
              <a:t>Yes, patients were evaluated in detail, necessary tests were all done according to protocol</a:t>
            </a:r>
          </a:p>
          <a:p>
            <a:pPr marL="0" indent="0">
              <a:buNone/>
            </a:pPr>
            <a:r>
              <a:rPr lang="en-IN" dirty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99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91F14-4F2B-4DC9-B94D-3C042E68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129B6-FDEC-46C1-9CC0-0A65D3AD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Were the criteria for all candidate diagnoses explicit and credible?</a:t>
            </a:r>
          </a:p>
          <a:p>
            <a:pPr marL="0" indent="0">
              <a:buNone/>
            </a:pPr>
            <a:r>
              <a:rPr lang="en-US" dirty="0"/>
              <a:t> Yes, International Classification of Headache Disorders (ICHD) 3-beta criteria was applied</a:t>
            </a:r>
          </a:p>
          <a:p>
            <a:endParaRPr lang="en-IN" b="1" dirty="0"/>
          </a:p>
          <a:p>
            <a:r>
              <a:rPr lang="en-IN" b="1" dirty="0"/>
              <a:t>W</a:t>
            </a:r>
            <a:r>
              <a:rPr lang="en-US" b="1" dirty="0"/>
              <a:t>ere the diagnostic labels assigned reproducibly?</a:t>
            </a:r>
          </a:p>
          <a:p>
            <a:r>
              <a:rPr lang="en-IN" dirty="0"/>
              <a:t>Yes, the criteria was reproducible</a:t>
            </a:r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89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F8983-DBBC-41D3-B544-7566DC655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86CF-4610-483E-9710-0FF01F831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there few patients left with undiagnosed conditions?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61% were undiagnosed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96C8F9-371D-4A4A-9E86-6AA88DD71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59577"/>
            <a:ext cx="53492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96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E0CA-34B5-44A8-8D86-1D8308A9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A7DE0-02B3-4E12-AAA7-472508E95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For undiagnosed patients, was follow-up sufficiently long and complete?</a:t>
            </a:r>
          </a:p>
          <a:p>
            <a:endParaRPr lang="en-IN" dirty="0"/>
          </a:p>
          <a:p>
            <a:r>
              <a:rPr lang="en-IN" dirty="0"/>
              <a:t>Y</a:t>
            </a:r>
            <a:r>
              <a:rPr lang="en-US" dirty="0"/>
              <a:t>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mean follow-up period was 22.0±9.8 months (range, 5.0–37.4 months) from the investigation day 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9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E0D460-6DDB-464A-9744-D6E6CC42DC7F}"/>
              </a:ext>
            </a:extLst>
          </p:cNvPr>
          <p:cNvSpPr txBox="1">
            <a:spLocks/>
          </p:cNvSpPr>
          <p:nvPr/>
        </p:nvSpPr>
        <p:spPr>
          <a:xfrm>
            <a:off x="1131375" y="-8496"/>
            <a:ext cx="539211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What are the results?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3A9BE4-06D4-4A07-8922-D341AE5A53E1}"/>
              </a:ext>
            </a:extLst>
          </p:cNvPr>
          <p:cNvSpPr txBox="1">
            <a:spLocks/>
          </p:cNvSpPr>
          <p:nvPr/>
        </p:nvSpPr>
        <p:spPr>
          <a:xfrm>
            <a:off x="0" y="1186272"/>
            <a:ext cx="7654871" cy="747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>
                <a:solidFill>
                  <a:srgbClr val="FF0000"/>
                </a:solidFill>
              </a:rPr>
              <a:t>What were the diagnoses and their probabilities?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B44A5C-3371-4465-A99B-BB25B2F56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167" y="77492"/>
            <a:ext cx="5148073" cy="658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42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77B54-180E-4C71-8CFF-68A568E46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How precise are the estimates of disease probability?</a:t>
            </a:r>
            <a:br>
              <a:rPr lang="en-IN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60B18-3C59-40D8-86FE-08150238C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8183" y="1810125"/>
            <a:ext cx="8688092" cy="4358199"/>
          </a:xfrm>
        </p:spPr>
        <p:txBody>
          <a:bodyPr/>
          <a:lstStyle/>
          <a:p>
            <a:endParaRPr lang="en-IN" dirty="0">
              <a:solidFill>
                <a:srgbClr val="FF0000"/>
              </a:solidFill>
            </a:endParaRPr>
          </a:p>
          <a:p>
            <a:endParaRPr lang="en-IN" dirty="0">
              <a:solidFill>
                <a:srgbClr val="FF0000"/>
              </a:solidFill>
            </a:endParaRPr>
          </a:p>
          <a:p>
            <a:endParaRPr lang="en-IN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FF0000"/>
                </a:solidFill>
              </a:rPr>
              <a:t>0.068- 0.170                                                                                                 0.202- 0.344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0.068- 0.170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0.079- 0.186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0.014- 0.077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0.079- 0.186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0.528- 0. 684 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2BA426-6D50-48E9-B4AF-AE4ACF18F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820" y="1921789"/>
            <a:ext cx="6507077" cy="363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14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10C7B-C42D-4851-95D1-97776578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patient care?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1863A-ACD9-4AFC-9605-DD2E35EBC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Are the study patients and clinical setting similar to mine?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Differences in prevalence of headache with racial differences present in adults - But in paediatric population?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Selection bias- This was a tertiary centre and not representative of the general population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Majority of the diagnosis were unclassified- there would have been a definite error in the individual disease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56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E5B1D-C1A4-4C16-AFF6-52F6A04BC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Is it unlikely that the disease possibilities or probabilities have changed since the evidence was gathered?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FD358-AE42-4A17-B712-ADD5C56DD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No change in the criteria of headache have been made in the </a:t>
            </a:r>
            <a:r>
              <a:rPr lang="en-US" b="1" dirty="0"/>
              <a:t>Classification of Headache Disorders</a:t>
            </a:r>
            <a:r>
              <a:rPr lang="en-US" dirty="0"/>
              <a:t> (</a:t>
            </a:r>
            <a:r>
              <a:rPr lang="en-US" b="1" dirty="0"/>
              <a:t>ICHD) </a:t>
            </a:r>
            <a:r>
              <a:rPr lang="en-US" dirty="0"/>
              <a:t>since the study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N</a:t>
            </a:r>
            <a:r>
              <a:rPr lang="en-US" dirty="0"/>
              <a:t>o newer diagnostic modalities have evolved since then.</a:t>
            </a:r>
          </a:p>
        </p:txBody>
      </p:sp>
    </p:spTree>
    <p:extLst>
      <p:ext uri="{BB962C8B-B14F-4D97-AF65-F5344CB8AC3E}">
        <p14:creationId xmlns:p14="http://schemas.microsoft.com/office/powerpoint/2010/main" val="2304859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ED9C1-6C20-4883-A021-21F1576B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E99D0-5AE4-4E6C-9173-E85F8781F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945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526</Words>
  <Application>Microsoft Office PowerPoint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Background</vt:lpstr>
      <vt:lpstr>PowerPoint Presentation</vt:lpstr>
      <vt:lpstr>How serious is the risk of bias?</vt:lpstr>
      <vt:lpstr>PowerPoint Presentation</vt:lpstr>
      <vt:lpstr>Was the diagnostic evaluation  definite?</vt:lpstr>
      <vt:lpstr>PowerPoint Presentation</vt:lpstr>
      <vt:lpstr>PowerPoint Presentation</vt:lpstr>
      <vt:lpstr>PowerPoint Presentation</vt:lpstr>
      <vt:lpstr>PowerPoint Presentation</vt:lpstr>
      <vt:lpstr>How precise are the estimates of disease probability? </vt:lpstr>
      <vt:lpstr>How can I apply the results to patient care?</vt:lpstr>
      <vt:lpstr>Is it unlikely that the disease possibilities or probabilities have changed since the evidence was gathered?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Jemin Webster</dc:creator>
  <cp:lastModifiedBy>Jacob Johnson</cp:lastModifiedBy>
  <cp:revision>24</cp:revision>
  <dcterms:created xsi:type="dcterms:W3CDTF">2019-01-20T07:46:25Z</dcterms:created>
  <dcterms:modified xsi:type="dcterms:W3CDTF">2019-01-21T07:28:03Z</dcterms:modified>
</cp:coreProperties>
</file>