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61" r:id="rId5"/>
    <p:sldId id="262" r:id="rId6"/>
    <p:sldId id="258" r:id="rId7"/>
    <p:sldId id="259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286F-EF67-41BC-B652-19B06743F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092A3-BF00-407B-892F-97E05EA99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7E361-BA4E-4438-87A7-39C99CFFF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41FDD-7D96-44C7-AC50-C0391C93B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ABDED-AB0D-410B-A05B-74BBA1018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1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2917-BD01-4C41-8AB2-7E46F4E0A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55E89-A35F-4AFF-98E8-E9DD4FDBA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E41C6-40A5-4595-BA49-71D2B6BF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E485B-2EB2-4559-8604-68628B87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AED5C-B9B0-43AE-A647-BF23923C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7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5699-17DC-448A-A5C5-612300CC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1A26D-BBA5-4CCC-B899-57ED7040D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91BD0-CA90-40FF-A04A-9F1BF8D6E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108FF-C90E-46EE-8599-9D716B93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899B6-6E1F-4604-A46F-155DE24B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7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4C05-AD08-4806-9E59-4AD24E513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084D5-E831-4F3D-8BB9-DA693CB12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4B338-653E-43DF-BCD2-E2635BE32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B40AA-0166-47FD-8A9A-12DF54E64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82D18-604A-494A-BBFC-29236867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3BC27-3A3D-48F1-A9E4-55A89928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6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41198-1B7F-4B96-9DE0-8AA50EFB8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88226-4AD4-4128-AAC3-E5A8B8E5A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A20AD-39A6-41D9-8616-A389DF6DB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B9EC2-7D8B-456C-AB75-CC9D0A125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00585-09A5-4F61-9ABA-48C1E14085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1B2B10-5792-4A21-A297-503B8596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9676C-B2D2-4B96-B9C9-ABAC91993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3DD267-03F3-44FD-8E55-039EE8AC9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0C7D-19FF-4A32-A80F-807D5A17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C55BE8-ACB8-470C-97CA-00C7E6B9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79103-7876-49E6-8857-D417A0F0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74610-2A31-413C-B825-27C31B83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8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E6CBAD-14E5-4C3E-A82F-9A63F7234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0014D-50DB-4435-9643-294FEE619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50FA5-5EE6-4110-AEB0-4C1B7DFF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0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B918-0143-4798-B3C8-252E19BE5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E0B65-D840-4B4C-A231-78282DC50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88FD-FEF4-4C19-BE67-7535AED31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F668A-49FA-453C-86BF-BEFE8436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D4CD1-B6A3-47CC-8BBD-23832F5F9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C8525C-58C5-4A8D-9CDD-7EBC8B4E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3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F0CC7-97A8-4FBD-912B-FDDD7B06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861E4-E5A9-4D3E-B140-EFD3C0682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86494-315C-46DA-B737-B496BE4DD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172A4-141B-40D5-8A3B-AAE958F7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046D7-F3BD-41D8-8B6A-DE941B35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92474-CC85-454B-A180-AB6E4751C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3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ACDC2-9122-4A72-B63C-1B135EB83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87C81E-3707-4FC1-80E7-50630C978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34926-3885-4282-A914-B5328040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5E03C-19E4-43D2-A37F-4DF5ED9B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D51C8-1638-4921-AC1A-67A30F1C5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2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68E6B1-C7C6-4CC9-90BE-EDFFB6D162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E514A7-B80E-4BB2-A9C7-0A5D5F17A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D5A87-B5D6-49B1-8E89-3072557BD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AC1DB-83E1-484B-B600-F010BBFF5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C8951-7839-423A-8818-A36E5FA42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8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024AE5-F736-49B8-B9E8-3E482C243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1EE47-9D38-4BE8-8900-39A36944E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70201-E1EE-4AA7-AF72-2256BA218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CC8CA-B1EB-422A-B03E-E35635D0939C}" type="datetimeFigureOut">
              <a:rPr lang="en-US" smtClean="0"/>
              <a:t>22/01/2019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27B90-4324-4A54-A71B-930E0DD4C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D3EB7-3F94-40F8-B132-C71C1678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AF4F-4960-43D5-A1BE-C6CB2B5E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5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12DE3-1C00-4A49-80C7-05608521B9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Critical appraisal of a diagnostic test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2B7FC-8747-445E-974A-54C2FC5BC8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Dr Jacob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78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2FFB-9E7F-429F-B241-DBD0F038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3A4CD9-940F-418F-AB06-B5A8749F1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7556"/>
            <a:ext cx="10515600" cy="4287475"/>
          </a:xfrm>
        </p:spPr>
      </p:pic>
    </p:spTree>
    <p:extLst>
      <p:ext uri="{BB962C8B-B14F-4D97-AF65-F5344CB8AC3E}">
        <p14:creationId xmlns:p14="http://schemas.microsoft.com/office/powerpoint/2010/main" val="296072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4C0FF-094F-409D-9220-5F2B00B5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CB389-0437-4F67-9F62-0AD43C873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Tuberculosis (TB) is </a:t>
            </a:r>
            <a:r>
              <a:rPr lang="en-US" dirty="0" err="1"/>
              <a:t>theworld’s</a:t>
            </a:r>
            <a:r>
              <a:rPr lang="en-US" dirty="0"/>
              <a:t> leading infectious cause of death.</a:t>
            </a:r>
          </a:p>
          <a:p>
            <a:endParaRPr lang="en-US" dirty="0"/>
          </a:p>
          <a:p>
            <a:r>
              <a:rPr lang="en-US" dirty="0"/>
              <a:t> Extrapulmonary TB accounts for 15%of TB cases</a:t>
            </a:r>
          </a:p>
          <a:p>
            <a:endParaRPr lang="en-US" dirty="0"/>
          </a:p>
          <a:p>
            <a:r>
              <a:rPr lang="en-US" dirty="0" err="1"/>
              <a:t>Xpert</a:t>
            </a:r>
            <a:r>
              <a:rPr lang="en-US" dirty="0"/>
              <a:t> is a World Health Organization (WHO)-recommended, rapid, automated, nucleic acid amplification assay that is used widely for simultaneous detection of </a:t>
            </a:r>
            <a:r>
              <a:rPr lang="en-US" i="1" dirty="0"/>
              <a:t>Mycobacterium tuberculosis </a:t>
            </a:r>
            <a:r>
              <a:rPr lang="en-US" dirty="0"/>
              <a:t>complex and rifampicin resistance in sputum specimens.</a:t>
            </a:r>
          </a:p>
          <a:p>
            <a:endParaRPr lang="en-US" dirty="0"/>
          </a:p>
          <a:p>
            <a:r>
              <a:rPr lang="en-US" dirty="0"/>
              <a:t> This Cochrane Review assessed the accuracy of </a:t>
            </a:r>
            <a:r>
              <a:rPr lang="en-US" dirty="0" err="1"/>
              <a:t>Xpert</a:t>
            </a:r>
            <a:r>
              <a:rPr lang="en-US" dirty="0"/>
              <a:t> in extrapulmonary specimens.</a:t>
            </a:r>
          </a:p>
        </p:txBody>
      </p:sp>
    </p:spTree>
    <p:extLst>
      <p:ext uri="{BB962C8B-B14F-4D97-AF65-F5344CB8AC3E}">
        <p14:creationId xmlns:p14="http://schemas.microsoft.com/office/powerpoint/2010/main" val="301070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2A14-8023-45F4-B4A5-4030DD6B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8F4F-7D58-4009-B743-936772627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Population: </a:t>
            </a:r>
            <a:r>
              <a:rPr lang="en-US" dirty="0"/>
              <a:t>All ages from all settings and countries who were thought to have extrapulmonary TB.</a:t>
            </a:r>
          </a:p>
          <a:p>
            <a:endParaRPr lang="en-IN" dirty="0"/>
          </a:p>
          <a:p>
            <a:r>
              <a:rPr lang="en-US" dirty="0"/>
              <a:t>Randomized controlled trials, cross-sectional studies, and observational cohort studies were included</a:t>
            </a:r>
          </a:p>
          <a:p>
            <a:endParaRPr lang="en-IN" dirty="0"/>
          </a:p>
          <a:p>
            <a:r>
              <a:rPr lang="en-US" dirty="0"/>
              <a:t>Searched the Cochrane Infectious Diseases Group Specialized Register, MEDLINE, </a:t>
            </a:r>
            <a:r>
              <a:rPr lang="en-US" dirty="0" err="1"/>
              <a:t>Embase</a:t>
            </a:r>
            <a:r>
              <a:rPr lang="en-US" dirty="0"/>
              <a:t>, Science Citation Index, Web of Science, Latin American Caribbean Health Sciences Literature (LILACS), Scopus, ClinicalTrials.gov, </a:t>
            </a:r>
            <a:r>
              <a:rPr lang="en-US" dirty="0" err="1"/>
              <a:t>theWHO</a:t>
            </a:r>
            <a:r>
              <a:rPr lang="en-US" dirty="0"/>
              <a:t> International Clinical Trials Registry Platform, the International Standard Randomized Controlled Trial Number (ISRCTN) Registry, and ProQuest up to 7 August 2017 without language restriction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125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52A6-CDB4-4EA4-A9A7-F018EE09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Aim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85702-A183-4D81-A6BB-60D918561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US" dirty="0"/>
              <a:t>To determine the diagnostic accuracy of </a:t>
            </a:r>
            <a:r>
              <a:rPr lang="en-US" dirty="0" err="1"/>
              <a:t>Xpert</a:t>
            </a:r>
            <a:r>
              <a:rPr lang="en-US" dirty="0"/>
              <a:t>  for extrapulmonary TB by site of disease in people presumed to have extrapulmonary TB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Diagnostic accuracy of Rifampicin resistance in people presumed to have extrapulmonary TB.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292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83DA-86E5-48DF-BD6F-F0F48F9F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serious was the risk of bias?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93391-35EF-47F6-87B9-BEE7E2A24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Did the participating patients constitute a representative sample of those presenting with a diagnostic dilemma?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US" dirty="0"/>
              <a:t>Diagnostic accuracy studies of </a:t>
            </a:r>
            <a:r>
              <a:rPr lang="en-US" dirty="0" err="1"/>
              <a:t>Xpert</a:t>
            </a:r>
            <a:r>
              <a:rPr lang="en-US" dirty="0"/>
              <a:t> in people presumed to have extrapulmonary TB were included.</a:t>
            </a:r>
          </a:p>
          <a:p>
            <a:endParaRPr lang="en-US" dirty="0"/>
          </a:p>
          <a:p>
            <a:r>
              <a:rPr lang="en-US" dirty="0"/>
              <a:t>Subjects with TB meningitis and pleural, lymph node, bone or joint, genitourinary, peritoneal, pericardial, and disseminated TB </a:t>
            </a:r>
          </a:p>
          <a:p>
            <a:endParaRPr lang="en-IN" dirty="0"/>
          </a:p>
          <a:p>
            <a:r>
              <a:rPr lang="en-IN" dirty="0"/>
              <a:t>Consecutive patients were probably not included in the individual studies as some were observational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27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D626D-E560-436A-938B-622F2141D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4FDBB-25CC-4A2D-9670-190E5142A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Did investigators compare the test to an appropriate, independent reference standard?</a:t>
            </a:r>
          </a:p>
          <a:p>
            <a:endParaRPr lang="en-IN" dirty="0"/>
          </a:p>
          <a:p>
            <a:r>
              <a:rPr lang="en-US" dirty="0"/>
              <a:t>Culture was taken as the reference standard.</a:t>
            </a:r>
          </a:p>
          <a:p>
            <a:r>
              <a:rPr lang="en-US" dirty="0"/>
              <a:t>For pleural TB, a composite reference standard was also included, which defined a positive result as the presence of granulomatous inflammation or a positive culture result.</a:t>
            </a:r>
          </a:p>
        </p:txBody>
      </p:sp>
    </p:spTree>
    <p:extLst>
      <p:ext uri="{BB962C8B-B14F-4D97-AF65-F5344CB8AC3E}">
        <p14:creationId xmlns:p14="http://schemas.microsoft.com/office/powerpoint/2010/main" val="1208052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2790C-CA5D-4185-9D08-27897DAB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2EF6-0DE2-4511-A981-B0FAEDE29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Were those interpreting the test and the reference standard blind to the other result?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This  was a systematic review and so was not blind, but two independent reviewers reviewed the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38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89BE-EBA5-4B8D-9924-346F038BD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898AE-40AC-4BCB-B82D-EB7363908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Did all patients receive the same reference standard irrespective of the test result?</a:t>
            </a:r>
          </a:p>
          <a:p>
            <a:endParaRPr lang="en-IN" dirty="0"/>
          </a:p>
          <a:p>
            <a:r>
              <a:rPr lang="en-IN" dirty="0"/>
              <a:t>Yes, the same reference standard was used in all the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529E2-48BD-4776-A67B-CBB311E85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What are the results?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E69BD-2E50-4105-9B92-578ACD47D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685" y="3432875"/>
            <a:ext cx="10515600" cy="1603375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What likelihood ratios were associated with the range of possible test results?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69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7BCAB-2B46-43A3-8811-09F9CB5D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5" y="-153278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TBM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8FAB88-4408-4B8E-AEA6-BF4464D82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07" y="979780"/>
            <a:ext cx="11327976" cy="5721036"/>
          </a:xfrm>
        </p:spPr>
      </p:pic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3C162B2C-C120-4CF0-A9E0-396C6249E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351679"/>
              </p:ext>
            </p:extLst>
          </p:nvPr>
        </p:nvGraphicFramePr>
        <p:xfrm>
          <a:off x="9967283" y="5705748"/>
          <a:ext cx="1905000" cy="995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085392938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493640087"/>
                    </a:ext>
                  </a:extLst>
                </a:gridCol>
              </a:tblGrid>
              <a:tr h="497534">
                <a:tc>
                  <a:txBody>
                    <a:bodyPr/>
                    <a:lstStyle/>
                    <a:p>
                      <a:r>
                        <a:rPr lang="en-IN" dirty="0" err="1"/>
                        <a:t>Pos</a:t>
                      </a:r>
                      <a:r>
                        <a:rPr lang="en-IN" dirty="0"/>
                        <a:t>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35.55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15024"/>
                  </a:ext>
                </a:extLst>
              </a:tr>
              <a:tr h="497534">
                <a:tc>
                  <a:txBody>
                    <a:bodyPr/>
                    <a:lstStyle/>
                    <a:p>
                      <a:r>
                        <a:rPr lang="en-IN" dirty="0"/>
                        <a:t>Neg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0.29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74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982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CB65-45F4-4DDE-B0F0-F5155268A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982" y="-212391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Pleural Tb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B827A1-9C1B-4F10-8EF1-CFE9EEACD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82" y="1103906"/>
            <a:ext cx="11427471" cy="5754094"/>
          </a:xfrm>
        </p:spPr>
      </p:pic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4555BFDE-42AC-4520-B6C5-9DE5F46492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298087"/>
              </p:ext>
            </p:extLst>
          </p:nvPr>
        </p:nvGraphicFramePr>
        <p:xfrm>
          <a:off x="10119082" y="5754094"/>
          <a:ext cx="1905000" cy="995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085392938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493640087"/>
                    </a:ext>
                  </a:extLst>
                </a:gridCol>
              </a:tblGrid>
              <a:tr h="497534">
                <a:tc>
                  <a:txBody>
                    <a:bodyPr/>
                    <a:lstStyle/>
                    <a:p>
                      <a:r>
                        <a:rPr lang="en-IN" dirty="0" err="1"/>
                        <a:t>Pos</a:t>
                      </a:r>
                      <a:r>
                        <a:rPr lang="en-IN" dirty="0"/>
                        <a:t>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63.62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15024"/>
                  </a:ext>
                </a:extLst>
              </a:tr>
              <a:tr h="497534">
                <a:tc>
                  <a:txBody>
                    <a:bodyPr/>
                    <a:lstStyle/>
                    <a:p>
                      <a:r>
                        <a:rPr lang="en-IN" dirty="0"/>
                        <a:t>Neg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0.49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74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060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F576-771F-45C2-90ED-E246240A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285804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GU TB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3FF617-C3AE-4088-AB52-3098A7C54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8" y="896069"/>
            <a:ext cx="11209564" cy="5730346"/>
          </a:xfrm>
        </p:spPr>
      </p:pic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EE45F57-3658-4E7D-94D5-D794B965F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760396"/>
              </p:ext>
            </p:extLst>
          </p:nvPr>
        </p:nvGraphicFramePr>
        <p:xfrm>
          <a:off x="9967283" y="5705748"/>
          <a:ext cx="1905000" cy="995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085392938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493640087"/>
                    </a:ext>
                  </a:extLst>
                </a:gridCol>
              </a:tblGrid>
              <a:tr h="497534">
                <a:tc>
                  <a:txBody>
                    <a:bodyPr/>
                    <a:lstStyle/>
                    <a:p>
                      <a:r>
                        <a:rPr lang="en-IN" dirty="0" err="1"/>
                        <a:t>Pos</a:t>
                      </a:r>
                      <a:r>
                        <a:rPr lang="en-IN" dirty="0"/>
                        <a:t>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63.63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15024"/>
                  </a:ext>
                </a:extLst>
              </a:tr>
              <a:tr h="497534">
                <a:tc>
                  <a:txBody>
                    <a:bodyPr/>
                    <a:lstStyle/>
                    <a:p>
                      <a:r>
                        <a:rPr lang="en-IN" dirty="0"/>
                        <a:t>Neg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0.18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74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98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8000-564F-482F-8D1D-89B9D0A9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Overall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9E8AE5-ACD8-4C9B-958B-11E057951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4" y="1415800"/>
            <a:ext cx="10515600" cy="5364234"/>
          </a:xfrm>
        </p:spPr>
      </p:pic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6FBC15A8-BD8C-4251-B6AE-0C50C90B8C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6140635"/>
              </p:ext>
            </p:extLst>
          </p:nvPr>
        </p:nvGraphicFramePr>
        <p:xfrm>
          <a:off x="9967283" y="5705748"/>
          <a:ext cx="1905000" cy="995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085392938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493640087"/>
                    </a:ext>
                  </a:extLst>
                </a:gridCol>
              </a:tblGrid>
              <a:tr h="497534">
                <a:tc>
                  <a:txBody>
                    <a:bodyPr/>
                    <a:lstStyle/>
                    <a:p>
                      <a:r>
                        <a:rPr lang="en-IN" dirty="0" err="1"/>
                        <a:t>Pos</a:t>
                      </a:r>
                      <a:r>
                        <a:rPr lang="en-IN" dirty="0"/>
                        <a:t>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73.08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15024"/>
                  </a:ext>
                </a:extLst>
              </a:tr>
              <a:tr h="497534">
                <a:tc>
                  <a:txBody>
                    <a:bodyPr/>
                    <a:lstStyle/>
                    <a:p>
                      <a:r>
                        <a:rPr lang="en-IN" dirty="0"/>
                        <a:t>Neg LR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74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449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9324C-3A1E-4DCB-BE76-B8B318B38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D11399-5BE4-416C-BA4B-F3E0C7EEB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Will the reproducibility of the test result and the interpretation be satisfactory in my clinical setting?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Yes </a:t>
            </a:r>
            <a:r>
              <a:rPr lang="en-IN" dirty="0" err="1"/>
              <a:t>Xpert</a:t>
            </a:r>
            <a:r>
              <a:rPr lang="en-IN" dirty="0"/>
              <a:t> is a standardized test and so can be applied in my setting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35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4E9B-4DA7-4802-8437-79E8AC77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45FD-9D12-4583-87F7-B1DAE3506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Are the study result applicable to the patient in my practice?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N" dirty="0"/>
              <a:t>Yes, as this is a systematic review it is generalizable and can be applied to the patient of my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338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850DE-0372-4085-BAC1-CF2C671D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6472B-EBD6-4A11-AEF3-B638CE792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Will the test result change my management strategy?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IN" dirty="0"/>
              <a:t>Yes, the rate of detection will be high, and the turn around time will be less</a:t>
            </a:r>
          </a:p>
          <a:p>
            <a:endParaRPr lang="en-IN" dirty="0"/>
          </a:p>
          <a:p>
            <a:r>
              <a:rPr lang="en-IN" dirty="0"/>
              <a:t>Rifampicin resistance can be detected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14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39A0-707E-4FC9-8700-76F4475B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413C-56B7-4858-88DB-A6B8B654E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Will patients be better off as a result of the test?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IN" dirty="0"/>
              <a:t>This test will be a adjuvant to the gold standard “culture”. </a:t>
            </a:r>
          </a:p>
          <a:p>
            <a:endParaRPr lang="en-IN" dirty="0"/>
          </a:p>
          <a:p>
            <a:r>
              <a:rPr lang="en-IN" dirty="0"/>
              <a:t> Can lead to useful changes in the management.</a:t>
            </a:r>
          </a:p>
        </p:txBody>
      </p:sp>
    </p:spTree>
    <p:extLst>
      <p:ext uri="{BB962C8B-B14F-4D97-AF65-F5344CB8AC3E}">
        <p14:creationId xmlns:p14="http://schemas.microsoft.com/office/powerpoint/2010/main" val="1707744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409A-B22D-4818-970A-74A07D98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Likelihood </a:t>
            </a:r>
            <a:br>
              <a:rPr lang="en-IN" dirty="0"/>
            </a:br>
            <a:r>
              <a:rPr lang="en-IN" dirty="0" err="1"/>
              <a:t>normogram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2BFE3-2EE0-4004-A842-77BC6DD77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meds.queensu.ca/central/assets/modules/LR-module/Fagan_Nomograms.jpg">
            <a:extLst>
              <a:ext uri="{FF2B5EF4-FFF2-40B4-BE49-F238E27FC236}">
                <a16:creationId xmlns:a16="http://schemas.microsoft.com/office/drawing/2014/main" id="{3ED420B5-6D2B-40BF-92B7-9AF101A07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92" y="254329"/>
            <a:ext cx="3151241" cy="634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EF844A-90B4-40B6-92CA-94721FC392E0}"/>
              </a:ext>
            </a:extLst>
          </p:cNvPr>
          <p:cNvCxnSpPr/>
          <p:nvPr/>
        </p:nvCxnSpPr>
        <p:spPr>
          <a:xfrm flipV="1">
            <a:off x="5408908" y="588936"/>
            <a:ext cx="1813302" cy="3192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61BEEB-151D-4757-8CEF-9086AD6069EF}"/>
              </a:ext>
            </a:extLst>
          </p:cNvPr>
          <p:cNvCxnSpPr/>
          <p:nvPr/>
        </p:nvCxnSpPr>
        <p:spPr>
          <a:xfrm>
            <a:off x="5408908" y="3781586"/>
            <a:ext cx="1813302" cy="1162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482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26A1-886A-4388-BA98-841E117C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E0010-F661-4558-B2B7-9356B6612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68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590</Words>
  <Application>Microsoft Office PowerPoint</Application>
  <PresentationFormat>Widescreen</PresentationFormat>
  <Paragraphs>81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Critical appraisal of a diagnostic test</vt:lpstr>
      <vt:lpstr>PowerPoint Presentation</vt:lpstr>
      <vt:lpstr>Background</vt:lpstr>
      <vt:lpstr>PowerPoint Presentation</vt:lpstr>
      <vt:lpstr>Aim </vt:lpstr>
      <vt:lpstr>How serious was the risk of bias?</vt:lpstr>
      <vt:lpstr>PowerPoint Presentation</vt:lpstr>
      <vt:lpstr>PowerPoint Presentation</vt:lpstr>
      <vt:lpstr>PowerPoint Presentation</vt:lpstr>
      <vt:lpstr>What are the results?</vt:lpstr>
      <vt:lpstr>TBM</vt:lpstr>
      <vt:lpstr>Pleural Tb</vt:lpstr>
      <vt:lpstr>GU TB</vt:lpstr>
      <vt:lpstr>Overall</vt:lpstr>
      <vt:lpstr>How can I apply the results to patient care?</vt:lpstr>
      <vt:lpstr>PowerPoint Presentation</vt:lpstr>
      <vt:lpstr>PowerPoint Presentation</vt:lpstr>
      <vt:lpstr>PowerPoint Presentation</vt:lpstr>
      <vt:lpstr>Likelihood  normogram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diagnostic test</dc:title>
  <dc:creator>Jacob Johnson</dc:creator>
  <cp:lastModifiedBy>Jacob Johnson</cp:lastModifiedBy>
  <cp:revision>27</cp:revision>
  <dcterms:created xsi:type="dcterms:W3CDTF">2019-01-22T03:51:28Z</dcterms:created>
  <dcterms:modified xsi:type="dcterms:W3CDTF">2019-01-22T10:03:40Z</dcterms:modified>
</cp:coreProperties>
</file>