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8" r:id="rId13"/>
    <p:sldId id="267" r:id="rId14"/>
    <p:sldId id="269" r:id="rId15"/>
    <p:sldId id="276" r:id="rId16"/>
    <p:sldId id="277" r:id="rId17"/>
    <p:sldId id="270" r:id="rId18"/>
    <p:sldId id="271" r:id="rId19"/>
    <p:sldId id="272" r:id="rId20"/>
    <p:sldId id="273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96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0D93B-F764-FE46-81CC-9FF2532C357A}" type="datetimeFigureOut">
              <a:rPr lang="en-US" smtClean="0"/>
              <a:t>30/01/19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DF412-CAB5-CD47-9268-06E0EE0A5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796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74292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C5C2A-045B-024A-B54F-45EB4FFFE82A}" type="datetimeFigureOut">
              <a:rPr lang="en-US" smtClean="0"/>
              <a:t>30/01/19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E9C15-7ED7-0841-B26E-6024C2DAD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229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C5C2A-045B-024A-B54F-45EB4FFFE82A}" type="datetimeFigureOut">
              <a:rPr lang="en-US" smtClean="0"/>
              <a:t>30/01/19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E9C15-7ED7-0841-B26E-6024C2DAD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5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C5C2A-045B-024A-B54F-45EB4FFFE82A}" type="datetimeFigureOut">
              <a:rPr lang="en-US" smtClean="0"/>
              <a:t>30/01/19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E9C15-7ED7-0841-B26E-6024C2DAD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39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C5C2A-045B-024A-B54F-45EB4FFFE82A}" type="datetimeFigureOut">
              <a:rPr lang="en-US" smtClean="0"/>
              <a:t>30/01/19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E9C15-7ED7-0841-B26E-6024C2DAD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679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C5C2A-045B-024A-B54F-45EB4FFFE82A}" type="datetimeFigureOut">
              <a:rPr lang="en-US" smtClean="0"/>
              <a:t>30/01/19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E9C15-7ED7-0841-B26E-6024C2DAD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926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C5C2A-045B-024A-B54F-45EB4FFFE82A}" type="datetimeFigureOut">
              <a:rPr lang="en-US" smtClean="0"/>
              <a:t>30/01/19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E9C15-7ED7-0841-B26E-6024C2DAD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447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C5C2A-045B-024A-B54F-45EB4FFFE82A}" type="datetimeFigureOut">
              <a:rPr lang="en-US" smtClean="0"/>
              <a:t>30/01/19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E9C15-7ED7-0841-B26E-6024C2DAD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68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C5C2A-045B-024A-B54F-45EB4FFFE82A}" type="datetimeFigureOut">
              <a:rPr lang="en-US" smtClean="0"/>
              <a:t>30/01/19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E9C15-7ED7-0841-B26E-6024C2DAD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141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C5C2A-045B-024A-B54F-45EB4FFFE82A}" type="datetimeFigureOut">
              <a:rPr lang="en-US" smtClean="0"/>
              <a:t>30/01/19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E9C15-7ED7-0841-B26E-6024C2DAD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493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C5C2A-045B-024A-B54F-45EB4FFFE82A}" type="datetimeFigureOut">
              <a:rPr lang="en-US" smtClean="0"/>
              <a:t>30/01/19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E9C15-7ED7-0841-B26E-6024C2DAD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680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C5C2A-045B-024A-B54F-45EB4FFFE82A}" type="datetimeFigureOut">
              <a:rPr lang="en-US" smtClean="0"/>
              <a:t>30/01/19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E9C15-7ED7-0841-B26E-6024C2DAD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224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893700" y="274650"/>
            <a:ext cx="6462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893625" y="1600200"/>
            <a:ext cx="31368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4219455" y="1600200"/>
            <a:ext cx="31368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0474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C5C2A-045B-024A-B54F-45EB4FFFE82A}" type="datetimeFigureOut">
              <a:rPr lang="en-US" smtClean="0"/>
              <a:t>30/01/19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E9C15-7ED7-0841-B26E-6024C2DAD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85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Critical Appraisal of a Screening Test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Anil Mathew Philip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83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Screenshot 2019-01-30 at 9.19.24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188" b="-3018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08441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669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31334"/>
            <a:ext cx="8229600" cy="564444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dirty="0" smtClean="0"/>
              <a:t>Cervical </a:t>
            </a:r>
            <a:r>
              <a:rPr lang="en-US" sz="2400" dirty="0"/>
              <a:t>cancer screening with cytology is one of </a:t>
            </a:r>
            <a:r>
              <a:rPr lang="en-US" sz="2400" dirty="0" smtClean="0"/>
              <a:t>the most </a:t>
            </a:r>
            <a:r>
              <a:rPr lang="en-US" sz="2400" dirty="0"/>
              <a:t>widely used cancer control interventions </a:t>
            </a:r>
            <a:endParaRPr lang="en-US" sz="2400" dirty="0" smtClean="0"/>
          </a:p>
          <a:p>
            <a:pPr>
              <a:lnSpc>
                <a:spcPct val="120000"/>
              </a:lnSpc>
            </a:pPr>
            <a:r>
              <a:rPr lang="en-US" sz="2400" dirty="0"/>
              <a:t>P</a:t>
            </a:r>
            <a:r>
              <a:rPr lang="en-US" sz="2400" dirty="0" smtClean="0"/>
              <a:t>rograms </a:t>
            </a:r>
            <a:r>
              <a:rPr lang="en-US" sz="2400" dirty="0"/>
              <a:t>have </a:t>
            </a:r>
            <a:r>
              <a:rPr lang="en-US" sz="2400" dirty="0" smtClean="0"/>
              <a:t>decreased cervical </a:t>
            </a:r>
            <a:r>
              <a:rPr lang="en-US" sz="2400" dirty="0"/>
              <a:t>cancer morbidity and </a:t>
            </a:r>
            <a:r>
              <a:rPr lang="en-US" sz="2400" dirty="0" smtClean="0"/>
              <a:t>mortality 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Approximately 99.7% of all cervical cancers are </a:t>
            </a:r>
            <a:r>
              <a:rPr lang="en-US" sz="2400" dirty="0" smtClean="0"/>
              <a:t>associated with </a:t>
            </a:r>
            <a:r>
              <a:rPr lang="en-US" sz="2400" dirty="0"/>
              <a:t>a persistent cervical infection with an </a:t>
            </a:r>
            <a:r>
              <a:rPr lang="en-US" sz="2400" dirty="0" smtClean="0"/>
              <a:t>oncogenic human </a:t>
            </a:r>
            <a:r>
              <a:rPr lang="en-US" sz="2400" dirty="0"/>
              <a:t>papillomavirus (HPV) genotype preceding the </a:t>
            </a:r>
            <a:r>
              <a:rPr lang="en-US" sz="2400" dirty="0" smtClean="0"/>
              <a:t>invasive </a:t>
            </a:r>
            <a:r>
              <a:rPr lang="fi-FI" sz="2400" dirty="0" err="1" smtClean="0"/>
              <a:t>tumor</a:t>
            </a:r>
            <a:endParaRPr lang="fi-FI" sz="2400" dirty="0" smtClean="0"/>
          </a:p>
          <a:p>
            <a:pPr>
              <a:lnSpc>
                <a:spcPct val="120000"/>
              </a:lnSpc>
            </a:pPr>
            <a:r>
              <a:rPr lang="fi-FI" sz="2400" dirty="0" err="1" smtClean="0"/>
              <a:t>Screening</a:t>
            </a:r>
            <a:r>
              <a:rPr lang="fi-FI" sz="2400" dirty="0" smtClean="0"/>
              <a:t> </a:t>
            </a:r>
            <a:r>
              <a:rPr lang="fi-FI" sz="2400" dirty="0" err="1" smtClean="0"/>
              <a:t>using</a:t>
            </a:r>
            <a:r>
              <a:rPr lang="fi-FI" sz="2400" dirty="0" smtClean="0"/>
              <a:t> HPV </a:t>
            </a:r>
            <a:r>
              <a:rPr lang="fi-FI" sz="2400" dirty="0" err="1" smtClean="0"/>
              <a:t>testing</a:t>
            </a:r>
            <a:r>
              <a:rPr lang="fi-FI" sz="2400" dirty="0" smtClean="0"/>
              <a:t> </a:t>
            </a:r>
            <a:r>
              <a:rPr lang="fi-FI" sz="2400" dirty="0" err="1" smtClean="0"/>
              <a:t>has</a:t>
            </a:r>
            <a:r>
              <a:rPr lang="fi-FI" sz="2400" dirty="0" smtClean="0"/>
              <a:t> </a:t>
            </a:r>
            <a:r>
              <a:rPr lang="fi-FI" sz="2400" dirty="0" err="1" smtClean="0"/>
              <a:t>been</a:t>
            </a:r>
            <a:r>
              <a:rPr lang="fi-FI" sz="2400" dirty="0" smtClean="0"/>
              <a:t> </a:t>
            </a:r>
            <a:r>
              <a:rPr lang="fi-FI" sz="2400" dirty="0" err="1" smtClean="0"/>
              <a:t>evaluated</a:t>
            </a:r>
            <a:r>
              <a:rPr lang="fi-FI" sz="2400" dirty="0" smtClean="0"/>
              <a:t> and </a:t>
            </a:r>
            <a:r>
              <a:rPr lang="fi-FI" sz="2400" dirty="0" err="1" smtClean="0"/>
              <a:t>there</a:t>
            </a:r>
            <a:r>
              <a:rPr lang="fi-FI" sz="2400" dirty="0" smtClean="0"/>
              <a:t> </a:t>
            </a:r>
            <a:r>
              <a:rPr lang="fi-FI" sz="2400" dirty="0" err="1" smtClean="0"/>
              <a:t>are</a:t>
            </a:r>
            <a:r>
              <a:rPr lang="fi-FI" sz="2400" dirty="0" smtClean="0"/>
              <a:t> </a:t>
            </a:r>
            <a:r>
              <a:rPr lang="fi-FI" sz="2400" dirty="0" err="1" smtClean="0"/>
              <a:t>meta</a:t>
            </a:r>
            <a:r>
              <a:rPr lang="fi-FI" sz="2400" dirty="0" smtClean="0"/>
              <a:t> </a:t>
            </a:r>
            <a:r>
              <a:rPr lang="fi-FI" sz="2400" dirty="0" err="1" smtClean="0"/>
              <a:t>analysis</a:t>
            </a:r>
            <a:r>
              <a:rPr lang="fi-FI" sz="2400" dirty="0" smtClean="0"/>
              <a:t> </a:t>
            </a:r>
            <a:r>
              <a:rPr lang="fi-FI" sz="2400" dirty="0" err="1" smtClean="0"/>
              <a:t>showing</a:t>
            </a:r>
            <a:r>
              <a:rPr lang="fi-FI" sz="2400" dirty="0" smtClean="0"/>
              <a:t> </a:t>
            </a:r>
            <a:r>
              <a:rPr lang="fi-FI" sz="2400" dirty="0" err="1" smtClean="0"/>
              <a:t>combined</a:t>
            </a:r>
            <a:r>
              <a:rPr lang="fi-FI" sz="2400" dirty="0" smtClean="0"/>
              <a:t> </a:t>
            </a:r>
            <a:r>
              <a:rPr lang="fi-FI" sz="2400" dirty="0" err="1" smtClean="0"/>
              <a:t>cytology</a:t>
            </a:r>
            <a:r>
              <a:rPr lang="fi-FI" sz="2400" dirty="0" smtClean="0"/>
              <a:t> and HPV </a:t>
            </a:r>
            <a:r>
              <a:rPr lang="fi-FI" sz="2400" dirty="0" err="1" smtClean="0"/>
              <a:t>testing</a:t>
            </a:r>
            <a:r>
              <a:rPr lang="fi-FI" sz="2400" dirty="0" smtClean="0"/>
              <a:t> to </a:t>
            </a:r>
            <a:r>
              <a:rPr lang="fi-FI" sz="2400" dirty="0" err="1" smtClean="0"/>
              <a:t>be</a:t>
            </a:r>
            <a:r>
              <a:rPr lang="fi-FI" sz="2400" dirty="0" smtClean="0"/>
              <a:t> </a:t>
            </a:r>
            <a:r>
              <a:rPr lang="fi-FI" sz="2400" dirty="0" err="1" smtClean="0"/>
              <a:t>superior</a:t>
            </a:r>
            <a:endParaRPr lang="fi-FI" sz="2400" dirty="0" smtClean="0"/>
          </a:p>
          <a:p>
            <a:pPr>
              <a:lnSpc>
                <a:spcPct val="120000"/>
              </a:lnSpc>
            </a:pPr>
            <a:r>
              <a:rPr lang="fi-FI" sz="2400" dirty="0" err="1" smtClean="0"/>
              <a:t>Clinical</a:t>
            </a:r>
            <a:r>
              <a:rPr lang="fi-FI" sz="2400" dirty="0" smtClean="0"/>
              <a:t> </a:t>
            </a:r>
            <a:r>
              <a:rPr lang="fi-FI" sz="2400" dirty="0" err="1" smtClean="0"/>
              <a:t>oncology</a:t>
            </a:r>
            <a:r>
              <a:rPr lang="fi-FI" sz="2400" dirty="0" smtClean="0"/>
              <a:t> </a:t>
            </a:r>
            <a:r>
              <a:rPr lang="fi-FI" sz="2400" dirty="0" err="1" smtClean="0"/>
              <a:t>societies</a:t>
            </a:r>
            <a:r>
              <a:rPr lang="fi-FI" sz="2400" dirty="0" smtClean="0"/>
              <a:t> </a:t>
            </a:r>
            <a:r>
              <a:rPr lang="fi-FI" sz="2400" dirty="0" err="1" smtClean="0"/>
              <a:t>still</a:t>
            </a:r>
            <a:r>
              <a:rPr lang="fi-FI" sz="2400" dirty="0" smtClean="0"/>
              <a:t> </a:t>
            </a:r>
            <a:r>
              <a:rPr lang="fi-FI" sz="2400" dirty="0" err="1" smtClean="0"/>
              <a:t>are</a:t>
            </a:r>
            <a:r>
              <a:rPr lang="fi-FI" sz="2400" dirty="0" smtClean="0"/>
              <a:t> </a:t>
            </a:r>
            <a:r>
              <a:rPr lang="fi-FI" sz="2400" dirty="0" err="1" smtClean="0"/>
              <a:t>not</a:t>
            </a:r>
            <a:r>
              <a:rPr lang="fi-FI" sz="2400" dirty="0" smtClean="0"/>
              <a:t> </a:t>
            </a:r>
            <a:r>
              <a:rPr lang="fi-FI" sz="2400" dirty="0" err="1" smtClean="0"/>
              <a:t>willing</a:t>
            </a:r>
            <a:r>
              <a:rPr lang="fi-FI" sz="2400" dirty="0" smtClean="0"/>
              <a:t> to </a:t>
            </a:r>
            <a:r>
              <a:rPr lang="fi-FI" sz="2400" dirty="0" err="1" smtClean="0"/>
              <a:t>acept</a:t>
            </a:r>
            <a:r>
              <a:rPr lang="fi-FI" sz="2400" dirty="0" smtClean="0"/>
              <a:t> </a:t>
            </a:r>
            <a:r>
              <a:rPr lang="fi-FI" sz="2400" dirty="0" err="1" smtClean="0"/>
              <a:t>it</a:t>
            </a:r>
            <a:r>
              <a:rPr lang="fi-FI" sz="2400" dirty="0" smtClean="0"/>
              <a:t> as an </a:t>
            </a:r>
            <a:r>
              <a:rPr lang="fi-FI" sz="2400" dirty="0" err="1" smtClean="0"/>
              <a:t>appropriate</a:t>
            </a:r>
            <a:r>
              <a:rPr lang="fi-FI" sz="2400" dirty="0" smtClean="0"/>
              <a:t> </a:t>
            </a:r>
            <a:r>
              <a:rPr lang="fi-FI" sz="2400" dirty="0" err="1" smtClean="0"/>
              <a:t>screening</a:t>
            </a:r>
            <a:r>
              <a:rPr lang="fi-FI" sz="2400" dirty="0" smtClean="0"/>
              <a:t> </a:t>
            </a:r>
            <a:r>
              <a:rPr lang="fi-FI" sz="2400" dirty="0" err="1" smtClean="0"/>
              <a:t>test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84464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evaluate if cervical cancer screening with HPV testing compared to cytology show a lower likelihood ratio of CIN grade 3 or worse at 48 months</a:t>
            </a:r>
          </a:p>
        </p:txBody>
      </p:sp>
    </p:spTree>
    <p:extLst>
      <p:ext uri="{BB962C8B-B14F-4D97-AF65-F5344CB8AC3E}">
        <p14:creationId xmlns:p14="http://schemas.microsoft.com/office/powerpoint/2010/main" val="3312381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/>
              <a:t>Population: </a:t>
            </a:r>
            <a:r>
              <a:rPr lang="en-US" dirty="0" smtClean="0"/>
              <a:t>Women aged 25-65 years with a personal health number in British Columbia, Canada</a:t>
            </a:r>
          </a:p>
          <a:p>
            <a:r>
              <a:rPr lang="en-US" b="1" dirty="0" smtClean="0"/>
              <a:t>Intervention Group: </a:t>
            </a:r>
            <a:r>
              <a:rPr lang="en-US" dirty="0" smtClean="0"/>
              <a:t>Primary HPV testing, </a:t>
            </a:r>
          </a:p>
          <a:p>
            <a:r>
              <a:rPr lang="en-US" b="1" dirty="0" smtClean="0">
                <a:sym typeface="Wingdings"/>
              </a:rPr>
              <a:t>Control Group: </a:t>
            </a:r>
            <a:r>
              <a:rPr lang="en-US" dirty="0" smtClean="0">
                <a:sym typeface="Wingdings"/>
              </a:rPr>
              <a:t>Liquid based cytology</a:t>
            </a:r>
          </a:p>
          <a:p>
            <a:r>
              <a:rPr lang="en-US" b="1" dirty="0" err="1" smtClean="0">
                <a:sym typeface="Wingdings"/>
              </a:rPr>
              <a:t>Saftey</a:t>
            </a:r>
            <a:r>
              <a:rPr lang="en-US" b="1" dirty="0" smtClean="0">
                <a:sym typeface="Wingdings"/>
              </a:rPr>
              <a:t> group: </a:t>
            </a:r>
            <a:r>
              <a:rPr lang="en-US" dirty="0" smtClean="0">
                <a:sym typeface="Wingdings"/>
              </a:rPr>
              <a:t>Primary HPV LBC if positive, rec</a:t>
            </a:r>
            <a:r>
              <a:rPr lang="de-DE" dirty="0" smtClean="0">
                <a:sym typeface="Wingdings"/>
              </a:rPr>
              <a:t>ei</a:t>
            </a:r>
            <a:r>
              <a:rPr lang="en-US" dirty="0" err="1" smtClean="0">
                <a:sym typeface="Wingdings"/>
              </a:rPr>
              <a:t>ved</a:t>
            </a:r>
            <a:r>
              <a:rPr lang="en-US" dirty="0" smtClean="0">
                <a:sym typeface="Wingdings"/>
              </a:rPr>
              <a:t> same management as the intervention group </a:t>
            </a:r>
          </a:p>
          <a:p>
            <a:r>
              <a:rPr lang="en-US" b="1" dirty="0" smtClean="0">
                <a:sym typeface="Wingdings"/>
              </a:rPr>
              <a:t>Outcome: </a:t>
            </a:r>
            <a:r>
              <a:rPr lang="en-US" dirty="0"/>
              <a:t>Rates of CIN3+ at 48 months in the intervention and </a:t>
            </a:r>
            <a:r>
              <a:rPr lang="en-US" dirty="0" smtClean="0"/>
              <a:t>control groups</a:t>
            </a:r>
            <a:endParaRPr lang="en-US" b="1" dirty="0" smtClean="0">
              <a:sym typeface="Wingdings"/>
            </a:endParaRPr>
          </a:p>
          <a:p>
            <a:r>
              <a:rPr lang="en-US" b="1" dirty="0" smtClean="0"/>
              <a:t>Timeline: </a:t>
            </a:r>
            <a:r>
              <a:rPr lang="en-US" dirty="0" smtClean="0"/>
              <a:t>followed up for 48 months</a:t>
            </a:r>
          </a:p>
        </p:txBody>
      </p:sp>
    </p:spTree>
    <p:extLst>
      <p:ext uri="{BB962C8B-B14F-4D97-AF65-F5344CB8AC3E}">
        <p14:creationId xmlns:p14="http://schemas.microsoft.com/office/powerpoint/2010/main" val="15162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16111" y="1001889"/>
            <a:ext cx="2624667" cy="45155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HPV testing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693333" y="2060222"/>
            <a:ext cx="2201334" cy="56444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+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LBC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376333" y="2060222"/>
            <a:ext cx="2173111" cy="56444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-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recall at 48 months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20889" y="3400778"/>
            <a:ext cx="1834444" cy="66322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 months LBC + HPV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921000" y="3400778"/>
            <a:ext cx="1735667" cy="66322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If ASCUS</a:t>
            </a:r>
            <a:r>
              <a:rPr lang="en-US" dirty="0" smtClean="0">
                <a:sym typeface="Wingdings"/>
              </a:rPr>
              <a:t> colposcopy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27000" y="4628444"/>
            <a:ext cx="1453444" cy="5926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-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exit at 48 months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933222" y="4628444"/>
            <a:ext cx="1636889" cy="5926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+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colposcopy 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4" idx="2"/>
          </p:cNvCxnSpPr>
          <p:nvPr/>
        </p:nvCxnSpPr>
        <p:spPr>
          <a:xfrm flipH="1">
            <a:off x="3570111" y="1453444"/>
            <a:ext cx="1058334" cy="4797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2"/>
          </p:cNvCxnSpPr>
          <p:nvPr/>
        </p:nvCxnSpPr>
        <p:spPr>
          <a:xfrm>
            <a:off x="4628445" y="1453444"/>
            <a:ext cx="1142999" cy="4797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1580444" y="2624667"/>
            <a:ext cx="1030112" cy="677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610556" y="2624667"/>
            <a:ext cx="1284111" cy="677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7" idx="2"/>
          </p:cNvCxnSpPr>
          <p:nvPr/>
        </p:nvCxnSpPr>
        <p:spPr>
          <a:xfrm flipH="1">
            <a:off x="620889" y="4064000"/>
            <a:ext cx="917222" cy="423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2"/>
          </p:cNvCxnSpPr>
          <p:nvPr/>
        </p:nvCxnSpPr>
        <p:spPr>
          <a:xfrm>
            <a:off x="1538111" y="4064000"/>
            <a:ext cx="917222" cy="423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39889" y="296333"/>
            <a:ext cx="3076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Intervention Group</a:t>
            </a:r>
            <a:endParaRPr lang="en-US" sz="2400" b="1" u="sng" dirty="0"/>
          </a:p>
        </p:txBody>
      </p:sp>
    </p:spTree>
    <p:extLst>
      <p:ext uri="{BB962C8B-B14F-4D97-AF65-F5344CB8AC3E}">
        <p14:creationId xmlns:p14="http://schemas.microsoft.com/office/powerpoint/2010/main" val="4286794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2222" y="395111"/>
            <a:ext cx="3993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Control Group</a:t>
            </a:r>
            <a:endParaRPr lang="en-US" sz="2400" b="1" u="sng" dirty="0"/>
          </a:p>
        </p:txBody>
      </p:sp>
      <p:sp>
        <p:nvSpPr>
          <p:cNvPr id="5" name="Rectangle 4"/>
          <p:cNvSpPr/>
          <p:nvPr/>
        </p:nvSpPr>
        <p:spPr>
          <a:xfrm>
            <a:off x="2765778" y="1241778"/>
            <a:ext cx="2554111" cy="508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LBC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763889" y="2314222"/>
            <a:ext cx="2286000" cy="52211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If ASCUS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763889" y="3372556"/>
            <a:ext cx="2286000" cy="762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HPV testing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82222" y="4684889"/>
            <a:ext cx="2483556" cy="66322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+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colposcopy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160889" y="4684889"/>
            <a:ext cx="2370667" cy="66322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-</a:t>
            </a:r>
            <a:r>
              <a:rPr lang="en-US" dirty="0" err="1" smtClean="0"/>
              <a:t>ve</a:t>
            </a:r>
            <a:r>
              <a:rPr lang="en-US" dirty="0" smtClean="0">
                <a:sym typeface="Wingdings"/>
              </a:rPr>
              <a:t> LBC at 12 months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160889" y="5757333"/>
            <a:ext cx="2370667" cy="60677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If ASCUS</a:t>
            </a:r>
            <a:r>
              <a:rPr lang="en-US" dirty="0" smtClean="0">
                <a:sym typeface="Wingdings"/>
              </a:rPr>
              <a:t> colposcopy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402667" y="2314222"/>
            <a:ext cx="2243666" cy="52211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-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recall at 48 months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5" idx="2"/>
          </p:cNvCxnSpPr>
          <p:nvPr/>
        </p:nvCxnSpPr>
        <p:spPr>
          <a:xfrm flipH="1">
            <a:off x="2765778" y="1749778"/>
            <a:ext cx="1277056" cy="4515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" idx="2"/>
          </p:cNvCxnSpPr>
          <p:nvPr/>
        </p:nvCxnSpPr>
        <p:spPr>
          <a:xfrm>
            <a:off x="4042834" y="1749778"/>
            <a:ext cx="1277055" cy="4515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2"/>
            <a:endCxn id="7" idx="0"/>
          </p:cNvCxnSpPr>
          <p:nvPr/>
        </p:nvCxnSpPr>
        <p:spPr>
          <a:xfrm>
            <a:off x="2906889" y="2836333"/>
            <a:ext cx="0" cy="5362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7" idx="2"/>
          </p:cNvCxnSpPr>
          <p:nvPr/>
        </p:nvCxnSpPr>
        <p:spPr>
          <a:xfrm flipH="1">
            <a:off x="1763889" y="4134556"/>
            <a:ext cx="1143000" cy="423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2"/>
          </p:cNvCxnSpPr>
          <p:nvPr/>
        </p:nvCxnSpPr>
        <p:spPr>
          <a:xfrm>
            <a:off x="2906889" y="4134556"/>
            <a:ext cx="1143000" cy="423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388553" y="5348111"/>
            <a:ext cx="0" cy="4092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530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0" smtClean="0"/>
              <a:t>Inclusion Criteria:</a:t>
            </a:r>
          </a:p>
          <a:p>
            <a:r>
              <a:rPr lang="en-US" sz="2400" dirty="0" smtClean="0"/>
              <a:t>women </a:t>
            </a:r>
            <a:r>
              <a:rPr lang="en-US" sz="2400" dirty="0"/>
              <a:t>in British Columbia, </a:t>
            </a:r>
            <a:r>
              <a:rPr lang="en-US" sz="2400" dirty="0" smtClean="0"/>
              <a:t>Canada</a:t>
            </a:r>
            <a:endParaRPr lang="en-US" sz="2400" dirty="0"/>
          </a:p>
          <a:p>
            <a:r>
              <a:rPr lang="en-US" sz="2400" dirty="0"/>
              <a:t>with a personal health </a:t>
            </a:r>
            <a:r>
              <a:rPr lang="en-US" sz="2400" dirty="0" smtClean="0"/>
              <a:t>number</a:t>
            </a:r>
            <a:endParaRPr lang="en-US" sz="2400" dirty="0"/>
          </a:p>
          <a:p>
            <a:r>
              <a:rPr lang="en-US" sz="2400" dirty="0" smtClean="0"/>
              <a:t>aged </a:t>
            </a:r>
            <a:r>
              <a:rPr lang="en-US" sz="2400" dirty="0"/>
              <a:t>25 to 65 years who </a:t>
            </a:r>
            <a:r>
              <a:rPr lang="en-US" sz="2400" dirty="0" smtClean="0"/>
              <a:t>had not </a:t>
            </a:r>
            <a:r>
              <a:rPr lang="en-US" sz="2400" dirty="0"/>
              <a:t>had a </a:t>
            </a:r>
            <a:r>
              <a:rPr lang="en-US" sz="2400" dirty="0" err="1"/>
              <a:t>Papanicolaou</a:t>
            </a:r>
            <a:r>
              <a:rPr lang="en-US" sz="2400" dirty="0"/>
              <a:t> test in the previous 12 </a:t>
            </a:r>
            <a:r>
              <a:rPr lang="en-US" sz="2400" dirty="0" smtClean="0"/>
              <a:t>months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b="1" u="sng" dirty="0" smtClean="0"/>
              <a:t>Exclusion Criteria:</a:t>
            </a:r>
            <a:endParaRPr lang="en-US" sz="2400" b="1" u="sng" dirty="0"/>
          </a:p>
          <a:p>
            <a:r>
              <a:rPr lang="en-US" sz="2400" dirty="0" smtClean="0"/>
              <a:t>Pregnant </a:t>
            </a:r>
          </a:p>
          <a:p>
            <a:r>
              <a:rPr lang="en-US" sz="2400" dirty="0" smtClean="0"/>
              <a:t>HIV </a:t>
            </a:r>
            <a:r>
              <a:rPr lang="en-US" sz="2400" dirty="0"/>
              <a:t>positive or receiving </a:t>
            </a:r>
            <a:r>
              <a:rPr lang="en-US" sz="2400" dirty="0" smtClean="0"/>
              <a:t>immunosuppressive therapy</a:t>
            </a:r>
          </a:p>
          <a:p>
            <a:r>
              <a:rPr lang="en-US" sz="2400" dirty="0" smtClean="0"/>
              <a:t>History </a:t>
            </a:r>
            <a:r>
              <a:rPr lang="en-US" sz="2400" dirty="0"/>
              <a:t>of CIN2</a:t>
            </a:r>
            <a:r>
              <a:rPr lang="en-US" sz="2400" dirty="0" smtClean="0"/>
              <a:t>+/Invasive </a:t>
            </a:r>
            <a:r>
              <a:rPr lang="en-US" sz="2400" dirty="0"/>
              <a:t>cervical </a:t>
            </a:r>
            <a:r>
              <a:rPr lang="en-US" sz="2400" dirty="0" smtClean="0"/>
              <a:t>cancer</a:t>
            </a:r>
            <a:endParaRPr lang="en-US" sz="2400" dirty="0"/>
          </a:p>
          <a:p>
            <a:r>
              <a:rPr lang="en-US" sz="2400" dirty="0" smtClean="0"/>
              <a:t>Total </a:t>
            </a:r>
            <a:r>
              <a:rPr lang="en-US" sz="2400" dirty="0"/>
              <a:t>hysterectomy</a:t>
            </a:r>
          </a:p>
        </p:txBody>
      </p:sp>
    </p:spTree>
    <p:extLst>
      <p:ext uri="{BB962C8B-B14F-4D97-AF65-F5344CB8AC3E}">
        <p14:creationId xmlns:p14="http://schemas.microsoft.com/office/powerpoint/2010/main" val="1507616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202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Statistical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59556"/>
            <a:ext cx="8229600" cy="551744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400" dirty="0" smtClean="0"/>
              <a:t>Rate </a:t>
            </a:r>
            <a:r>
              <a:rPr lang="en-US" sz="2400" dirty="0"/>
              <a:t>of CIN3+ detection </a:t>
            </a:r>
            <a:r>
              <a:rPr lang="en-US" sz="2400" dirty="0" smtClean="0"/>
              <a:t>in women </a:t>
            </a:r>
            <a:r>
              <a:rPr lang="en-US" sz="2400" dirty="0"/>
              <a:t>screened by combined HPV and cytology who </a:t>
            </a:r>
            <a:r>
              <a:rPr lang="en-US" sz="2400" dirty="0" smtClean="0"/>
              <a:t>had previously </a:t>
            </a:r>
            <a:r>
              <a:rPr lang="en-US" sz="2400" dirty="0"/>
              <a:t>been screened by cytology was 8.1 per </a:t>
            </a:r>
            <a:r>
              <a:rPr lang="en-US" sz="2400" dirty="0" smtClean="0"/>
              <a:t>1000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It was assumed that this would be applicable to control group and 0.5 for intervention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It </a:t>
            </a:r>
            <a:r>
              <a:rPr lang="en-US" sz="2400" dirty="0"/>
              <a:t>was assumed that at least 80% of </a:t>
            </a:r>
            <a:r>
              <a:rPr lang="en-US" sz="2400" dirty="0" smtClean="0"/>
              <a:t>those randomized </a:t>
            </a:r>
            <a:r>
              <a:rPr lang="en-US" sz="2400" dirty="0"/>
              <a:t>would be eligible and return for screening at </a:t>
            </a:r>
            <a:r>
              <a:rPr lang="en-US" sz="2400" dirty="0" smtClean="0"/>
              <a:t>48 months</a:t>
            </a:r>
            <a:r>
              <a:rPr lang="en-US" sz="2400" dirty="0"/>
              <a:t>. </a:t>
            </a:r>
            <a:endParaRPr lang="en-US" sz="2400" dirty="0" smtClean="0"/>
          </a:p>
          <a:p>
            <a:pPr>
              <a:lnSpc>
                <a:spcPct val="120000"/>
              </a:lnSpc>
            </a:pPr>
            <a:r>
              <a:rPr lang="en-US" sz="2400" dirty="0" smtClean="0"/>
              <a:t>Specifying </a:t>
            </a:r>
            <a:r>
              <a:rPr lang="en-US" sz="2400" dirty="0"/>
              <a:t>a 2-sided α = .05 and power = 0.90, </a:t>
            </a:r>
            <a:r>
              <a:rPr lang="en-US" sz="2400" dirty="0" smtClean="0"/>
              <a:t>then 9400 </a:t>
            </a:r>
            <a:r>
              <a:rPr lang="en-US" sz="2400" dirty="0"/>
              <a:t>participants were required per arm in the control </a:t>
            </a:r>
            <a:r>
              <a:rPr lang="en-US" sz="2400" dirty="0" smtClean="0"/>
              <a:t>and intervention </a:t>
            </a:r>
            <a:r>
              <a:rPr lang="en-US" sz="2400" dirty="0"/>
              <a:t>groups.</a:t>
            </a:r>
          </a:p>
        </p:txBody>
      </p:sp>
    </p:spTree>
    <p:extLst>
      <p:ext uri="{BB962C8B-B14F-4D97-AF65-F5344CB8AC3E}">
        <p14:creationId xmlns:p14="http://schemas.microsoft.com/office/powerpoint/2010/main" val="1011066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14" r="696"/>
          <a:stretch/>
        </p:blipFill>
        <p:spPr>
          <a:xfrm>
            <a:off x="0" y="0"/>
            <a:ext cx="9121391" cy="6251222"/>
          </a:xfrm>
        </p:spPr>
      </p:pic>
    </p:spTree>
    <p:extLst>
      <p:ext uri="{BB962C8B-B14F-4D97-AF65-F5344CB8AC3E}">
        <p14:creationId xmlns:p14="http://schemas.microsoft.com/office/powerpoint/2010/main" val="3689477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6332" y="274638"/>
            <a:ext cx="4580467" cy="557918"/>
          </a:xfrm>
        </p:spPr>
        <p:txBody>
          <a:bodyPr>
            <a:noAutofit/>
          </a:bodyPr>
          <a:lstStyle/>
          <a:p>
            <a:r>
              <a:rPr lang="en-US" sz="3200" dirty="0" smtClean="0"/>
              <a:t>Baseline Characteristics</a:t>
            </a:r>
            <a:endParaRPr lang="en-US" sz="3200" dirty="0"/>
          </a:p>
        </p:txBody>
      </p:sp>
      <p:pic>
        <p:nvPicPr>
          <p:cNvPr id="4" name="Content Placeholder 3" descr="Screenshot 2019-01-30 at 11.54.19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" r="1337"/>
          <a:stretch/>
        </p:blipFill>
        <p:spPr>
          <a:xfrm>
            <a:off x="160866" y="104423"/>
            <a:ext cx="3804356" cy="6667757"/>
          </a:xfrm>
        </p:spPr>
      </p:pic>
      <p:cxnSp>
        <p:nvCxnSpPr>
          <p:cNvPr id="6" name="Straight Connector 5"/>
          <p:cNvCxnSpPr/>
          <p:nvPr/>
        </p:nvCxnSpPr>
        <p:spPr>
          <a:xfrm>
            <a:off x="325627" y="3663027"/>
            <a:ext cx="363959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0865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893700" y="579450"/>
            <a:ext cx="76281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/>
            <a:r>
              <a:rPr lang="en-US" sz="3200" dirty="0" smtClean="0"/>
              <a:t>Validity of the </a:t>
            </a:r>
            <a:r>
              <a:rPr lang="en-US" sz="3200" dirty="0" smtClean="0"/>
              <a:t>RCT</a:t>
            </a:r>
            <a:endParaRPr lang="en" sz="3200" dirty="0"/>
          </a:p>
        </p:txBody>
      </p:sp>
      <p:sp>
        <p:nvSpPr>
          <p:cNvPr id="84" name="Shape 84"/>
          <p:cNvSpPr txBox="1"/>
          <p:nvPr/>
        </p:nvSpPr>
        <p:spPr>
          <a:xfrm>
            <a:off x="728700" y="1722450"/>
            <a:ext cx="7793100" cy="421982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Study population: </a:t>
            </a:r>
            <a:r>
              <a:rPr lang="en-US" sz="2000" dirty="0"/>
              <a:t>well defined 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Outcomes: </a:t>
            </a:r>
            <a:r>
              <a:rPr lang="en-US" sz="2000" dirty="0"/>
              <a:t>clearly </a:t>
            </a:r>
            <a:r>
              <a:rPr lang="en-US" sz="2000" dirty="0" smtClean="0"/>
              <a:t>defined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Randomization: </a:t>
            </a:r>
            <a:r>
              <a:rPr lang="en-US" sz="2000" dirty="0" smtClean="0"/>
              <a:t>1:1:1 </a:t>
            </a:r>
            <a:r>
              <a:rPr lang="en-US" sz="2000" dirty="0" err="1" smtClean="0"/>
              <a:t>randomisation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Allocation </a:t>
            </a:r>
            <a:r>
              <a:rPr lang="en-US" sz="2000" b="1" dirty="0" err="1"/>
              <a:t>concealement</a:t>
            </a:r>
            <a:r>
              <a:rPr lang="en-US" sz="2000" b="1" dirty="0" smtClean="0"/>
              <a:t>: </a:t>
            </a:r>
            <a:r>
              <a:rPr lang="en-US" sz="2000" dirty="0" smtClean="0"/>
              <a:t>Was done</a:t>
            </a:r>
            <a:r>
              <a:rPr lang="en-US" sz="2000" b="1" dirty="0" smtClean="0"/>
              <a:t> 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Blinding: </a:t>
            </a:r>
            <a:r>
              <a:rPr lang="en-US" sz="2000" dirty="0"/>
              <a:t> </a:t>
            </a:r>
            <a:r>
              <a:rPr lang="en-US" sz="2000" dirty="0" smtClean="0"/>
              <a:t>Double blinded until 24 months, unless baseline was positive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Sample size calculation:</a:t>
            </a:r>
            <a:r>
              <a:rPr lang="en-US" sz="2000" dirty="0"/>
              <a:t> </a:t>
            </a:r>
            <a:r>
              <a:rPr lang="en-US" sz="2000" dirty="0" smtClean="0"/>
              <a:t>adequate</a:t>
            </a:r>
          </a:p>
          <a:p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Baseline characteristics: </a:t>
            </a:r>
            <a:r>
              <a:rPr lang="en-US" sz="2000" dirty="0"/>
              <a:t>well matched</a:t>
            </a:r>
          </a:p>
        </p:txBody>
      </p:sp>
    </p:spTree>
    <p:extLst>
      <p:ext uri="{BB962C8B-B14F-4D97-AF65-F5344CB8AC3E}">
        <p14:creationId xmlns:p14="http://schemas.microsoft.com/office/powerpoint/2010/main" val="2114835971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serious is the risk of bias?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Is there randomized control </a:t>
            </a:r>
            <a:r>
              <a:rPr lang="en-US" b="1" dirty="0" smtClean="0"/>
              <a:t>trial evidence </a:t>
            </a:r>
            <a:r>
              <a:rPr lang="en-US" b="1" dirty="0"/>
              <a:t>addressing the impact of </a:t>
            </a:r>
            <a:r>
              <a:rPr lang="en-US" b="1" dirty="0" smtClean="0"/>
              <a:t>the intervention </a:t>
            </a:r>
            <a:r>
              <a:rPr lang="en-US" b="1" dirty="0"/>
              <a:t>in asymptomatic people</a:t>
            </a:r>
            <a:r>
              <a:rPr lang="en-US" b="1" dirty="0" smtClean="0"/>
              <a:t>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800" dirty="0" smtClean="0"/>
              <a:t>Meta-analysis have shown benefit for combined HPV and LBC testing.</a:t>
            </a:r>
          </a:p>
          <a:p>
            <a:pPr marL="0" indent="0">
              <a:buNone/>
            </a:pPr>
            <a:r>
              <a:rPr lang="en-US" sz="2800" dirty="0" smtClean="0"/>
              <a:t>This is a RCT, comparing HPV and LBC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51916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recommendations, and will they help you in caring for patients?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8556"/>
            <a:ext cx="8229600" cy="427760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Was the data identified , selected and combined in an unbiased fashion?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 smtClean="0"/>
              <a:t>Yes, data was collected from a well conducted </a:t>
            </a:r>
            <a:r>
              <a:rPr lang="en-US" dirty="0" err="1" smtClean="0"/>
              <a:t>randomised</a:t>
            </a:r>
            <a:r>
              <a:rPr lang="en-US" dirty="0" smtClean="0"/>
              <a:t> control trial.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469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Screenshot 2019-01-30 at 2.27.10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2" b="-686"/>
          <a:stretch/>
        </p:blipFill>
        <p:spPr>
          <a:xfrm>
            <a:off x="0" y="633948"/>
            <a:ext cx="9099398" cy="1919111"/>
          </a:xfrm>
        </p:spPr>
      </p:pic>
      <p:pic>
        <p:nvPicPr>
          <p:cNvPr id="8" name="Picture 7" descr="Screenshot 2019-01-30 at 2.27.5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87989"/>
            <a:ext cx="7124700" cy="1625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4392947"/>
            <a:ext cx="649957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/>
              <a:t>At Round (12/24 months)</a:t>
            </a:r>
          </a:p>
          <a:p>
            <a:r>
              <a:rPr lang="en-US" sz="2000" dirty="0" smtClean="0"/>
              <a:t>ARR= 0.5</a:t>
            </a:r>
          </a:p>
          <a:p>
            <a:r>
              <a:rPr lang="en-US" sz="2000" dirty="0" smtClean="0"/>
              <a:t>NNT=200</a:t>
            </a:r>
          </a:p>
          <a:p>
            <a:r>
              <a:rPr lang="en-US" sz="2000" u="sng" dirty="0" smtClean="0"/>
              <a:t>48 month Exit Round</a:t>
            </a:r>
          </a:p>
          <a:p>
            <a:r>
              <a:rPr lang="en-US" sz="2000" dirty="0" smtClean="0"/>
              <a:t>ARR= 3.2</a:t>
            </a:r>
          </a:p>
          <a:p>
            <a:r>
              <a:rPr lang="en-US" sz="2000" dirty="0" smtClean="0"/>
              <a:t>NNT= 31.5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1657" y="0"/>
            <a:ext cx="354932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Results</a:t>
            </a:r>
            <a:endParaRPr lang="en-US" sz="3200" b="1" u="sng" dirty="0"/>
          </a:p>
        </p:txBody>
      </p:sp>
      <p:sp>
        <p:nvSpPr>
          <p:cNvPr id="11" name="TextBox 10"/>
          <p:cNvSpPr txBox="1"/>
          <p:nvPr/>
        </p:nvSpPr>
        <p:spPr>
          <a:xfrm>
            <a:off x="3760986" y="4392947"/>
            <a:ext cx="4925814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 smtClean="0"/>
              <a:t>In exit round at 48 months showed significant difference in the pick up rate of CIN3+, but at 72 month follow up incidence was similar(results not shown)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135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sz="2800" dirty="0" smtClean="0"/>
              <a:t>By adding cytology to the intervention group, an additional 3 CIN2+ lesions were detected in HPV-negative women.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In contrast, by adding HPV testing to the control group, HPV testing detected 25 CIN2+ lesions that would not have been detected by cytology alone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928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95408"/>
            <a:ext cx="8229600" cy="5230756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 smtClean="0"/>
              <a:t>What are the benefits?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600" dirty="0" smtClean="0"/>
              <a:t>The rate of colposcopy procedures would reduce significantly, reducing the risk of harm due to the procedure</a:t>
            </a:r>
            <a:endParaRPr lang="en-US" sz="2600" dirty="0"/>
          </a:p>
          <a:p>
            <a:pPr marL="0" indent="0">
              <a:lnSpc>
                <a:spcPct val="120000"/>
              </a:lnSpc>
              <a:buNone/>
            </a:pPr>
            <a:endParaRPr lang="en-US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/>
              <a:t>What are the harms?</a:t>
            </a:r>
            <a:endParaRPr lang="en-US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2400" dirty="0" smtClean="0"/>
              <a:t>Costs of the HPV testing are much higher than that of LBC. So in the case of positive HPV</a:t>
            </a:r>
            <a:r>
              <a:rPr lang="en-US" sz="2400" dirty="0" smtClean="0">
                <a:sym typeface="Wingdings"/>
              </a:rPr>
              <a:t>LBC followed by colposcopy, hence cumulative charges would be higher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704122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How do benefits and harms compare </a:t>
            </a:r>
            <a:r>
              <a:rPr lang="en-US" b="1" dirty="0" smtClean="0"/>
              <a:t>in different </a:t>
            </a:r>
            <a:r>
              <a:rPr lang="en-US" b="1" dirty="0"/>
              <a:t>people and with </a:t>
            </a:r>
            <a:r>
              <a:rPr lang="en-US" b="1" dirty="0" smtClean="0"/>
              <a:t>different screening </a:t>
            </a:r>
            <a:r>
              <a:rPr lang="en-US" b="1" dirty="0"/>
              <a:t>strategies</a:t>
            </a:r>
            <a:r>
              <a:rPr lang="en-US" b="1" dirty="0" smtClean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Earlier detection of significant lesions</a:t>
            </a:r>
            <a:r>
              <a:rPr lang="en-US" dirty="0" smtClean="0">
                <a:sym typeface="Wingdings"/>
              </a:rPr>
              <a:t></a:t>
            </a:r>
          </a:p>
          <a:p>
            <a:pPr marL="0" indent="0">
              <a:buNone/>
            </a:pPr>
            <a:r>
              <a:rPr lang="en-US" smtClean="0"/>
              <a:t>lead </a:t>
            </a:r>
            <a:r>
              <a:rPr lang="en-US" dirty="0" smtClean="0"/>
              <a:t>to more frequent screening and early intervention 	</a:t>
            </a:r>
          </a:p>
        </p:txBody>
      </p:sp>
    </p:spTree>
    <p:extLst>
      <p:ext uri="{BB962C8B-B14F-4D97-AF65-F5344CB8AC3E}">
        <p14:creationId xmlns:p14="http://schemas.microsoft.com/office/powerpoint/2010/main" val="745424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5844"/>
            <a:ext cx="8229600" cy="56703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What is the effect of individuals’ </a:t>
            </a:r>
            <a:r>
              <a:rPr lang="en-US" b="1" dirty="0" smtClean="0"/>
              <a:t>values and </a:t>
            </a:r>
            <a:r>
              <a:rPr lang="en-US" b="1" dirty="0"/>
              <a:t>preferences</a:t>
            </a:r>
            <a:r>
              <a:rPr lang="en-US" b="1" dirty="0" smtClean="0"/>
              <a:t>?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3000" dirty="0" smtClean="0"/>
              <a:t>Both the HPV testing and the LBC both have to be taken from cervical brushings, which is a semi-invasive procedure. Hence there may not be a procedural harm difference between the two groups.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3000" dirty="0" smtClean="0"/>
              <a:t>But in resource limited setting, testing with LBC may be more cost appropriate, as the number of </a:t>
            </a:r>
            <a:r>
              <a:rPr lang="en-US" sz="3000" dirty="0" err="1" smtClean="0"/>
              <a:t>cummulative</a:t>
            </a:r>
            <a:r>
              <a:rPr lang="en-US" sz="3000" dirty="0" smtClean="0"/>
              <a:t> test may be less.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3000" b="1" dirty="0" smtClean="0"/>
              <a:t> 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803980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What is the effect of </a:t>
            </a:r>
            <a:r>
              <a:rPr lang="en-US" b="1" dirty="0" smtClean="0"/>
              <a:t>uncertainty associated </a:t>
            </a:r>
            <a:r>
              <a:rPr lang="en-US" b="1" dirty="0"/>
              <a:t>with the evidence</a:t>
            </a:r>
            <a:r>
              <a:rPr lang="en-US" b="1" dirty="0" smtClean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p values were all significant and this was a well conducted RCT with large sample sizes.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888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What is the cost-effectiveness</a:t>
            </a:r>
            <a:r>
              <a:rPr lang="en-US" b="1" dirty="0" smtClean="0"/>
              <a:t>?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800" b="1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 smtClean="0"/>
              <a:t>A cost effectiveness trial has not be done and should be done in the future.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 smtClean="0"/>
              <a:t>In CMC HPV testing costs: 1250/-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 smtClean="0"/>
              <a:t>LBC testing: 650/-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85009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876</Words>
  <Application>Microsoft Macintosh PowerPoint</Application>
  <PresentationFormat>On-screen Show (4:3)</PresentationFormat>
  <Paragraphs>104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Critical Appraisal of a Screening Test</vt:lpstr>
      <vt:lpstr>PowerPoint Presentation</vt:lpstr>
      <vt:lpstr>Background</vt:lpstr>
      <vt:lpstr>Aim</vt:lpstr>
      <vt:lpstr>Study Design</vt:lpstr>
      <vt:lpstr>PowerPoint Presentation</vt:lpstr>
      <vt:lpstr>PowerPoint Presentation</vt:lpstr>
      <vt:lpstr>PowerPoint Presentation</vt:lpstr>
      <vt:lpstr>Statistical Analysis</vt:lpstr>
      <vt:lpstr>PowerPoint Presentation</vt:lpstr>
      <vt:lpstr>Baseline Characteristics</vt:lpstr>
      <vt:lpstr>Validity of the RCT</vt:lpstr>
      <vt:lpstr>How serious is the risk of bias?</vt:lpstr>
      <vt:lpstr>What are the recommendations, and will they help you in caring for patients?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Valuthundil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Appraisal of a Screening Test</dc:title>
  <dc:creator>Anil Mathew  Philip</dc:creator>
  <cp:lastModifiedBy>Anil Mathew  Philip</cp:lastModifiedBy>
  <cp:revision>23</cp:revision>
  <dcterms:created xsi:type="dcterms:W3CDTF">2019-01-30T03:48:02Z</dcterms:created>
  <dcterms:modified xsi:type="dcterms:W3CDTF">2019-01-30T10:15:24Z</dcterms:modified>
</cp:coreProperties>
</file>