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80" r:id="rId3"/>
    <p:sldId id="257" r:id="rId4"/>
    <p:sldId id="272" r:id="rId5"/>
    <p:sldId id="258" r:id="rId6"/>
    <p:sldId id="273" r:id="rId7"/>
    <p:sldId id="271" r:id="rId8"/>
    <p:sldId id="274" r:id="rId9"/>
    <p:sldId id="275" r:id="rId10"/>
    <p:sldId id="259" r:id="rId11"/>
    <p:sldId id="260" r:id="rId12"/>
    <p:sldId id="261" r:id="rId13"/>
    <p:sldId id="262" r:id="rId14"/>
    <p:sldId id="276" r:id="rId15"/>
    <p:sldId id="277" r:id="rId16"/>
    <p:sldId id="278" r:id="rId17"/>
    <p:sldId id="279" r:id="rId18"/>
    <p:sldId id="264" r:id="rId19"/>
    <p:sldId id="266" r:id="rId20"/>
    <p:sldId id="267" r:id="rId21"/>
    <p:sldId id="268" r:id="rId22"/>
    <p:sldId id="269" r:id="rId23"/>
    <p:sldId id="27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2227EFD-D84A-5C44-B5E8-668CEAECED95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37530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466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2227EFD-D84A-5C44-B5E8-668CEAECED95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31043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85131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1792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08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522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A2227EFD-D84A-5C44-B5E8-668CEAECED95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01159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A2227EFD-D84A-5C44-B5E8-668CEAECED95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81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27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7EFD-D84A-5C44-B5E8-668CEAECED95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50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2227EFD-D84A-5C44-B5E8-668CEAECED95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8AE2900-8733-5A48-AB67-940A63221BB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25911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pos="1056" userDrawn="1">
          <p15:clr>
            <a:srgbClr val="F26B43"/>
          </p15:clr>
        </p15:guide>
        <p15:guide id="1" pos="9600" userDrawn="1">
          <p15:clr>
            <a:srgbClr val="F26B43"/>
          </p15:clr>
        </p15:guide>
        <p15:guide id="2" pos="792" userDrawn="1">
          <p15:clr>
            <a:srgbClr val="F26B43"/>
          </p15:clr>
        </p15:guide>
        <p15:guide id="3" pos="7200" userDrawn="1">
          <p15:clr>
            <a:srgbClr val="F26B43"/>
          </p15:clr>
        </p15:guide>
        <p15:guide id="4" orient="horz" pos="4008" userDrawn="1">
          <p15:clr>
            <a:srgbClr val="F26B43"/>
          </p15:clr>
        </p15:guide>
        <p15:guide id="5" orient="horz" pos="1440" userDrawn="1">
          <p15:clr>
            <a:srgbClr val="F26B43"/>
          </p15:clr>
        </p15:guide>
        <p15:guide id="6" orient="horz" pos="3720" userDrawn="1">
          <p15:clr>
            <a:srgbClr val="F26B43"/>
          </p15:clr>
        </p15:guide>
        <p15:guide id="7" orient="horz" pos="2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Appraisal of Cohort Study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Jasper </a:t>
            </a:r>
            <a:r>
              <a:rPr lang="en-US" dirty="0" err="1" smtClean="0"/>
              <a:t>Rathinam</a:t>
            </a:r>
            <a:r>
              <a:rPr lang="en-US" dirty="0" smtClean="0"/>
              <a:t> 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70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205" y="1874517"/>
            <a:ext cx="10481268" cy="329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999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Paediatric seizures—including febrile seizures </a:t>
            </a:r>
            <a:r>
              <a:rPr lang="en-IN" dirty="0" smtClean="0"/>
              <a:t>and epilepsy—aﬀect </a:t>
            </a:r>
            <a:r>
              <a:rPr lang="en-IN" dirty="0"/>
              <a:t>4–5% of all children </a:t>
            </a:r>
            <a:endParaRPr lang="en-IN" dirty="0" smtClean="0"/>
          </a:p>
          <a:p>
            <a:r>
              <a:rPr lang="en-IN" dirty="0"/>
              <a:t>Febrile seizures have generally </a:t>
            </a:r>
            <a:r>
              <a:rPr lang="en-IN" dirty="0" smtClean="0"/>
              <a:t>been considered </a:t>
            </a:r>
            <a:r>
              <a:rPr lang="en-IN" dirty="0"/>
              <a:t>to have a favourable prognosis, with little </a:t>
            </a:r>
            <a:r>
              <a:rPr lang="en-IN" dirty="0" smtClean="0"/>
              <a:t>or no </a:t>
            </a:r>
            <a:r>
              <a:rPr lang="en-IN" dirty="0"/>
              <a:t>long-lasting implications for child development </a:t>
            </a:r>
            <a:endParaRPr lang="en-IN" dirty="0" smtClean="0"/>
          </a:p>
          <a:p>
            <a:r>
              <a:rPr lang="en-IN" dirty="0" smtClean="0"/>
              <a:t>Epilepsy </a:t>
            </a:r>
            <a:r>
              <a:rPr lang="en-IN" dirty="0"/>
              <a:t>has been associated with an </a:t>
            </a:r>
            <a:r>
              <a:rPr lang="en-IN" dirty="0" smtClean="0"/>
              <a:t>increased risk </a:t>
            </a:r>
            <a:r>
              <a:rPr lang="en-IN" dirty="0"/>
              <a:t>of adverse neuropsychiatric development </a:t>
            </a:r>
            <a:endParaRPr lang="en-IN" dirty="0" smtClean="0"/>
          </a:p>
          <a:p>
            <a:r>
              <a:rPr lang="en-IN" dirty="0"/>
              <a:t>studies have reported a </a:t>
            </a:r>
            <a:r>
              <a:rPr lang="en-IN" dirty="0" smtClean="0"/>
              <a:t>bidirectional relation </a:t>
            </a:r>
            <a:r>
              <a:rPr lang="en-IN" dirty="0"/>
              <a:t>between seizures and psychiatric illness, </a:t>
            </a:r>
            <a:r>
              <a:rPr lang="en-IN" dirty="0" smtClean="0"/>
              <a:t>which suggests </a:t>
            </a:r>
            <a:r>
              <a:rPr lang="en-IN" dirty="0"/>
              <a:t>that associations arise from a shared </a:t>
            </a:r>
            <a:r>
              <a:rPr lang="en-IN" dirty="0" smtClean="0"/>
              <a:t>underlying genetic </a:t>
            </a:r>
            <a:r>
              <a:rPr lang="en-IN" dirty="0"/>
              <a:t>susceptibility and pathophysiology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24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Study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 : Patients from Denmark cohort – born in Denmark between 1978 - 2002</a:t>
            </a:r>
          </a:p>
          <a:p>
            <a:r>
              <a:rPr lang="en-IN" dirty="0" smtClean="0"/>
              <a:t>E : Any form of seizure in childhood</a:t>
            </a:r>
          </a:p>
          <a:p>
            <a:r>
              <a:rPr lang="en-IN" dirty="0" smtClean="0"/>
              <a:t>C : Those who did not have seizures in childhood</a:t>
            </a:r>
          </a:p>
          <a:p>
            <a:r>
              <a:rPr lang="en-IN" dirty="0" smtClean="0"/>
              <a:t>O : Outcome of Psychiatric morbidity </a:t>
            </a:r>
          </a:p>
          <a:p>
            <a:r>
              <a:rPr lang="en-IN" dirty="0" smtClean="0"/>
              <a:t>T :  Followed up till 2012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72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This study was undertaken as a population-based </a:t>
            </a:r>
            <a:r>
              <a:rPr lang="en-IN" dirty="0" smtClean="0"/>
              <a:t>follow-up study</a:t>
            </a:r>
            <a:r>
              <a:rPr lang="en-IN" dirty="0"/>
              <a:t>. </a:t>
            </a:r>
            <a:endParaRPr lang="en-IN" dirty="0" smtClean="0"/>
          </a:p>
          <a:p>
            <a:r>
              <a:rPr lang="en-IN" dirty="0" smtClean="0"/>
              <a:t>From </a:t>
            </a:r>
            <a:r>
              <a:rPr lang="en-IN" dirty="0"/>
              <a:t>Danish Civil </a:t>
            </a:r>
            <a:r>
              <a:rPr lang="en-IN" dirty="0" smtClean="0"/>
              <a:t>Registration System</a:t>
            </a:r>
            <a:r>
              <a:rPr lang="en-IN" dirty="0"/>
              <a:t>, </a:t>
            </a:r>
            <a:r>
              <a:rPr lang="en-IN" dirty="0" smtClean="0"/>
              <a:t> </a:t>
            </a:r>
            <a:r>
              <a:rPr lang="en-IN" dirty="0"/>
              <a:t>a cohort of all children born </a:t>
            </a:r>
            <a:r>
              <a:rPr lang="en-IN" dirty="0" smtClean="0"/>
              <a:t>in Denmark </a:t>
            </a:r>
            <a:r>
              <a:rPr lang="en-IN" dirty="0"/>
              <a:t>between 1978 and 2002 and followed them </a:t>
            </a:r>
            <a:r>
              <a:rPr lang="en-IN" dirty="0" smtClean="0"/>
              <a:t>up from </a:t>
            </a:r>
            <a:r>
              <a:rPr lang="en-IN" dirty="0"/>
              <a:t>their 10th birthday.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Danish Civil </a:t>
            </a:r>
            <a:r>
              <a:rPr lang="en-IN" dirty="0" smtClean="0"/>
              <a:t>Registration System </a:t>
            </a:r>
            <a:r>
              <a:rPr lang="en-IN" dirty="0"/>
              <a:t>includes virtually all individuals living in </a:t>
            </a:r>
            <a:r>
              <a:rPr lang="en-IN" dirty="0" smtClean="0"/>
              <a:t>Denmark and </a:t>
            </a:r>
            <a:r>
              <a:rPr lang="en-IN" dirty="0"/>
              <a:t>contains continuously updated information on </a:t>
            </a:r>
            <a:r>
              <a:rPr lang="en-IN" dirty="0" smtClean="0"/>
              <a:t>vital status </a:t>
            </a:r>
            <a:r>
              <a:rPr lang="en-IN" dirty="0"/>
              <a:t>and place of residence (including emigrations </a:t>
            </a:r>
            <a:r>
              <a:rPr lang="en-IN" dirty="0" smtClean="0"/>
              <a:t>and immigrations</a:t>
            </a:r>
            <a:r>
              <a:rPr lang="en-IN" dirty="0"/>
              <a:t>). </a:t>
            </a:r>
            <a:endParaRPr lang="en-IN" dirty="0" smtClean="0"/>
          </a:p>
          <a:p>
            <a:r>
              <a:rPr lang="en-IN" dirty="0" smtClean="0"/>
              <a:t>Every </a:t>
            </a:r>
            <a:r>
              <a:rPr lang="en-IN" dirty="0"/>
              <a:t>individual in the register is </a:t>
            </a:r>
            <a:r>
              <a:rPr lang="en-IN" dirty="0" smtClean="0"/>
              <a:t>assigned a </a:t>
            </a:r>
            <a:r>
              <a:rPr lang="en-IN" dirty="0"/>
              <a:t>unique personal </a:t>
            </a:r>
            <a:r>
              <a:rPr lang="en-IN" dirty="0" err="1"/>
              <a:t>identifcation</a:t>
            </a:r>
            <a:r>
              <a:rPr lang="en-IN" dirty="0"/>
              <a:t> number, which </a:t>
            </a:r>
            <a:r>
              <a:rPr lang="en-IN" dirty="0" smtClean="0"/>
              <a:t>enables accurate </a:t>
            </a:r>
            <a:r>
              <a:rPr lang="en-IN" dirty="0"/>
              <a:t>linkage between a range of nationwide health </a:t>
            </a:r>
            <a:r>
              <a:rPr lang="en-IN" dirty="0" smtClean="0"/>
              <a:t>and social </a:t>
            </a:r>
            <a:r>
              <a:rPr lang="en-IN" dirty="0"/>
              <a:t>registries.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349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Inclusion criteria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study population was restricted </a:t>
            </a:r>
            <a:r>
              <a:rPr lang="en-IN" dirty="0" smtClean="0"/>
              <a:t>to children </a:t>
            </a:r>
            <a:r>
              <a:rPr lang="en-IN" dirty="0"/>
              <a:t>who were alive and residing in Denmark on </a:t>
            </a:r>
            <a:r>
              <a:rPr lang="en-IN" dirty="0" smtClean="0"/>
              <a:t>their 10th </a:t>
            </a:r>
            <a:r>
              <a:rPr lang="en-IN" dirty="0"/>
              <a:t>birthday and whose parents were both also born </a:t>
            </a:r>
            <a:r>
              <a:rPr lang="en-IN" dirty="0" smtClean="0"/>
              <a:t>in Denmark </a:t>
            </a:r>
          </a:p>
          <a:p>
            <a:endParaRPr lang="en-IN" dirty="0"/>
          </a:p>
          <a:p>
            <a:r>
              <a:rPr lang="en-IN" dirty="0" smtClean="0"/>
              <a:t>Excluded diagnosis of Cerebral Palsy , Intracranial Tumours ,CNS infections , head trauma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4324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Study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Follow up data was obtained from the registry</a:t>
            </a:r>
          </a:p>
          <a:p>
            <a:r>
              <a:rPr lang="en-IN" dirty="0" smtClean="0"/>
              <a:t>ICD- 8 for 1977-1993, and ICD 10 from 1994 was used to define exposure and outcome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9782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exposure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F</a:t>
            </a:r>
            <a:r>
              <a:rPr lang="en-IN" dirty="0" smtClean="0"/>
              <a:t>ebrile </a:t>
            </a:r>
            <a:r>
              <a:rPr lang="en-IN" dirty="0"/>
              <a:t>seizure if the diagnosis </a:t>
            </a:r>
            <a:r>
              <a:rPr lang="en-IN" dirty="0" smtClean="0"/>
              <a:t>was made </a:t>
            </a:r>
            <a:r>
              <a:rPr lang="en-IN" dirty="0"/>
              <a:t>between the age of 3 months and 5 years </a:t>
            </a:r>
            <a:endParaRPr lang="en-IN" dirty="0" smtClean="0"/>
          </a:p>
          <a:p>
            <a:r>
              <a:rPr lang="en-IN" dirty="0"/>
              <a:t>C</a:t>
            </a:r>
            <a:r>
              <a:rPr lang="en-IN" dirty="0" smtClean="0"/>
              <a:t>hild </a:t>
            </a:r>
            <a:r>
              <a:rPr lang="en-IN" dirty="0"/>
              <a:t>to have epilepsy if he or she</a:t>
            </a:r>
            <a:br>
              <a:rPr lang="en-IN" dirty="0"/>
            </a:br>
            <a:r>
              <a:rPr lang="en-IN" dirty="0"/>
              <a:t>received any epilepsy diagnosis before the age of 10 years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17142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outcome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For all cohort members, </a:t>
            </a:r>
            <a:r>
              <a:rPr lang="en-IN" dirty="0" smtClean="0"/>
              <a:t>any of the following outcomes were considered</a:t>
            </a:r>
          </a:p>
          <a:p>
            <a:r>
              <a:rPr lang="en-IN" dirty="0" smtClean="0"/>
              <a:t>mental </a:t>
            </a:r>
            <a:r>
              <a:rPr lang="en-IN" dirty="0"/>
              <a:t>and behavioural disorders due to psychoactive</a:t>
            </a:r>
            <a:br>
              <a:rPr lang="en-IN" dirty="0"/>
            </a:br>
            <a:r>
              <a:rPr lang="en-IN" dirty="0"/>
              <a:t>substance abuse (ICD-10, </a:t>
            </a:r>
            <a:r>
              <a:rPr lang="en-IN" dirty="0" smtClean="0"/>
              <a:t>F10–F19)</a:t>
            </a:r>
          </a:p>
          <a:p>
            <a:r>
              <a:rPr lang="en-IN" dirty="0" smtClean="0"/>
              <a:t>Schizophrenia and </a:t>
            </a:r>
            <a:r>
              <a:rPr lang="en-IN" dirty="0"/>
              <a:t>related disorders (ICD-10, F20–F29</a:t>
            </a:r>
            <a:r>
              <a:rPr lang="en-IN" dirty="0" smtClean="0"/>
              <a:t>)</a:t>
            </a:r>
          </a:p>
          <a:p>
            <a:r>
              <a:rPr lang="en-IN" dirty="0" smtClean="0"/>
              <a:t> </a:t>
            </a:r>
            <a:r>
              <a:rPr lang="en-IN" dirty="0"/>
              <a:t>mood disorders (ICD-10, F30–F39</a:t>
            </a:r>
            <a:r>
              <a:rPr lang="en-IN" dirty="0" smtClean="0"/>
              <a:t>)</a:t>
            </a:r>
          </a:p>
          <a:p>
            <a:r>
              <a:rPr lang="en-IN" dirty="0" smtClean="0"/>
              <a:t> </a:t>
            </a:r>
            <a:r>
              <a:rPr lang="en-IN" dirty="0"/>
              <a:t>anxiety, stress-related </a:t>
            </a:r>
            <a:r>
              <a:rPr lang="en-IN" dirty="0" smtClean="0"/>
              <a:t>and somatoform </a:t>
            </a:r>
            <a:r>
              <a:rPr lang="en-IN" dirty="0"/>
              <a:t>disorders (ICD-10, F40–F48), and </a:t>
            </a:r>
            <a:r>
              <a:rPr lang="en-IN" dirty="0" err="1" smtClean="0"/>
              <a:t>specifc</a:t>
            </a:r>
            <a:r>
              <a:rPr lang="en-IN" dirty="0" smtClean="0"/>
              <a:t> personality </a:t>
            </a:r>
            <a:r>
              <a:rPr lang="en-IN" dirty="0"/>
              <a:t>disorders (ICD-10, F60–F60.9)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5067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the results Valid?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Were the patients similar for prognostic factors that are known to be associated with the outcome(or did statistical adjustment level the playing field)?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Baseline Characters not given</a:t>
            </a:r>
          </a:p>
          <a:p>
            <a:pPr marL="0" indent="0">
              <a:buNone/>
            </a:pPr>
            <a:r>
              <a:rPr lang="en-IN" dirty="0" smtClean="0"/>
              <a:t>Adjustment is mentioned for </a:t>
            </a:r>
            <a:r>
              <a:rPr lang="en-IN" dirty="0"/>
              <a:t>perinatal, demographic, and socioeconomic</a:t>
            </a:r>
            <a:br>
              <a:rPr lang="en-IN" dirty="0"/>
            </a:br>
            <a:r>
              <a:rPr lang="en-IN" dirty="0" smtClean="0"/>
              <a:t>factors</a:t>
            </a:r>
            <a:r>
              <a:rPr lang="en-IN" dirty="0"/>
              <a:t> </a:t>
            </a:r>
            <a:r>
              <a:rPr lang="en-IN" dirty="0" smtClean="0"/>
              <a:t>, </a:t>
            </a:r>
            <a:r>
              <a:rPr lang="en-IN" dirty="0" err="1" smtClean="0"/>
              <a:t>birthweight</a:t>
            </a:r>
            <a:r>
              <a:rPr lang="en-IN" dirty="0"/>
              <a:t>, gestational age, Apgar score at 5 min, </a:t>
            </a:r>
            <a:r>
              <a:rPr lang="en-IN" dirty="0" smtClean="0"/>
              <a:t>and parental </a:t>
            </a:r>
            <a:r>
              <a:rPr lang="en-IN" dirty="0"/>
              <a:t>age at </a:t>
            </a:r>
            <a:r>
              <a:rPr lang="en-IN" dirty="0" smtClean="0"/>
              <a:t>birth, maternal </a:t>
            </a:r>
            <a:r>
              <a:rPr lang="en-IN" dirty="0"/>
              <a:t>education (highest completed) and </a:t>
            </a:r>
            <a:r>
              <a:rPr lang="en-IN" dirty="0" smtClean="0"/>
              <a:t>paternal income </a:t>
            </a:r>
            <a:r>
              <a:rPr lang="en-IN" dirty="0"/>
              <a:t>in the year the child turned 10 years </a:t>
            </a:r>
            <a:r>
              <a:rPr lang="en-IN" dirty="0" smtClean="0"/>
              <a:t>old</a:t>
            </a:r>
            <a:r>
              <a:rPr lang="en-IN" dirty="0"/>
              <a:t> </a:t>
            </a:r>
            <a:r>
              <a:rPr lang="en-IN" dirty="0" smtClean="0"/>
              <a:t>, parental psychiatric illness.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940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Were the circumstances and methods for detecting the outcome similar</a:t>
            </a:r>
            <a:r>
              <a:rPr lang="en-US" dirty="0" smtClean="0"/>
              <a:t>?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All health data in the country is entered in registry</a:t>
            </a:r>
          </a:p>
          <a:p>
            <a:pPr marL="0" indent="0">
              <a:buNone/>
            </a:pPr>
            <a:r>
              <a:rPr lang="en-US" dirty="0" smtClean="0"/>
              <a:t>Except patients who left country – but this group is excluded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199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Was the follow-up sufficiently complete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Danish registry connected with all hospitals and claims completeness of follow up data</a:t>
            </a:r>
          </a:p>
          <a:p>
            <a:pPr marL="0" indent="0">
              <a:buNone/>
            </a:pPr>
            <a:r>
              <a:rPr lang="en-US" dirty="0" smtClean="0"/>
              <a:t>Patients who left the country were excluded</a:t>
            </a:r>
          </a:p>
        </p:txBody>
      </p:sp>
    </p:spTree>
    <p:extLst>
      <p:ext uri="{BB962C8B-B14F-4D97-AF65-F5344CB8AC3E}">
        <p14:creationId xmlns:p14="http://schemas.microsoft.com/office/powerpoint/2010/main" val="87384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results?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6280" y="1135278"/>
            <a:ext cx="7633742" cy="359359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How strong is the association between exposure and outcome?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8960" y="1506752"/>
            <a:ext cx="5939547" cy="535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083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678" y="741669"/>
            <a:ext cx="9270746" cy="593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867" y="124910"/>
            <a:ext cx="7891748" cy="67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329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678" y="170688"/>
            <a:ext cx="9588192" cy="655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75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558" y="0"/>
            <a:ext cx="8611809" cy="659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48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precise was the estimate of the risk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HR was about 1.5 with a significant 95% 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375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can I apply the result to patient care?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Were the study patients similar to the patient in my practice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No</a:t>
            </a:r>
          </a:p>
          <a:p>
            <a:pPr marL="0" indent="0">
              <a:buNone/>
            </a:pPr>
            <a:r>
              <a:rPr lang="en-US" dirty="0" smtClean="0"/>
              <a:t>Danish population</a:t>
            </a:r>
          </a:p>
          <a:p>
            <a:pPr marL="0" indent="0">
              <a:buNone/>
            </a:pPr>
            <a:r>
              <a:rPr lang="en-US" dirty="0" smtClean="0"/>
              <a:t>Pathophysiology of the biological components of the bio-psycho-social model may be the same</a:t>
            </a:r>
          </a:p>
          <a:p>
            <a:pPr marL="0" indent="0">
              <a:buNone/>
            </a:pPr>
            <a:r>
              <a:rPr lang="en-US" dirty="0" smtClean="0"/>
              <a:t>Psycho-social parameters will be grossly different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1645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Was follow-up sufficiently long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Yes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Variable follow up duration though</a:t>
            </a:r>
          </a:p>
          <a:p>
            <a:pPr marL="0" indent="0">
              <a:buNone/>
            </a:pPr>
            <a:r>
              <a:rPr lang="en-US" dirty="0" smtClean="0"/>
              <a:t>Minimum follow up - 10 years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967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Is the exposure similar to what might occur in my patient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Yes </a:t>
            </a:r>
          </a:p>
          <a:p>
            <a:pPr marL="0" indent="0">
              <a:buNone/>
            </a:pPr>
            <a:r>
              <a:rPr lang="en-US" dirty="0" smtClean="0"/>
              <a:t>Febrile seizures , Epilepsy are common disorders in India also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801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What is the magnitude of the risk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err="1" smtClean="0"/>
              <a:t>Hazrads</a:t>
            </a:r>
            <a:r>
              <a:rPr lang="en-US" dirty="0" smtClean="0"/>
              <a:t> ratio was 1.6 . </a:t>
            </a:r>
          </a:p>
          <a:p>
            <a:pPr marL="0" indent="0">
              <a:buNone/>
            </a:pPr>
            <a:r>
              <a:rPr lang="en-US" dirty="0" smtClean="0"/>
              <a:t>Incidence of </a:t>
            </a:r>
            <a:r>
              <a:rPr lang="en-US" dirty="0" err="1" smtClean="0"/>
              <a:t>Psychitric</a:t>
            </a:r>
            <a:r>
              <a:rPr lang="en-US" dirty="0" smtClean="0"/>
              <a:t> disorder – 83,735/</a:t>
            </a:r>
            <a:r>
              <a:rPr lang="en-IN" dirty="0"/>
              <a:t>1291679 </a:t>
            </a:r>
            <a:r>
              <a:rPr lang="en-IN" dirty="0" smtClean="0"/>
              <a:t>– 0.064 – 6.4%</a:t>
            </a:r>
          </a:p>
          <a:p>
            <a:pPr marL="0" indent="0">
              <a:buNone/>
            </a:pPr>
            <a:r>
              <a:rPr lang="en-IN" dirty="0" smtClean="0"/>
              <a:t>Incidence in Exposed -  4059 /56889 – 0.071 – 7.1%</a:t>
            </a:r>
          </a:p>
          <a:p>
            <a:pPr marL="0" indent="0">
              <a:buNone/>
            </a:pPr>
            <a:r>
              <a:rPr lang="en-IN" dirty="0" smtClean="0"/>
              <a:t>AR increase – 0.7%</a:t>
            </a:r>
            <a:r>
              <a:rPr lang="en-IN" dirty="0"/>
              <a:t/>
            </a:r>
            <a:br>
              <a:rPr lang="en-IN" dirty="0"/>
            </a:br>
            <a:r>
              <a:rPr lang="en-IN" dirty="0" smtClean="0"/>
              <a:t>NN to be exposed to develop 1 extra case of psychiatric disorder - 142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Are </a:t>
            </a:r>
            <a:r>
              <a:rPr lang="en-US" dirty="0"/>
              <a:t>there any benefits that are known to be associated with exposure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713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Epilepsy and Febrile Seizure have a definite statistically significant weak association with the development of Psychiatric disorder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450146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190</TotalTime>
  <Words>614</Words>
  <Application>Microsoft Office PowerPoint</Application>
  <PresentationFormat>Widescreen</PresentationFormat>
  <Paragraphs>78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Gill Sans MT</vt:lpstr>
      <vt:lpstr>Impact</vt:lpstr>
      <vt:lpstr>Badge</vt:lpstr>
      <vt:lpstr>Critical Appraisal of Cohort Study</vt:lpstr>
      <vt:lpstr>PowerPoint Presentation</vt:lpstr>
      <vt:lpstr>Background</vt:lpstr>
      <vt:lpstr>Study design</vt:lpstr>
      <vt:lpstr>Study design</vt:lpstr>
      <vt:lpstr>Inclusion criteria</vt:lpstr>
      <vt:lpstr>Study design</vt:lpstr>
      <vt:lpstr>exposure</vt:lpstr>
      <vt:lpstr>outcome</vt:lpstr>
      <vt:lpstr>Are the results Valid?</vt:lpstr>
      <vt:lpstr>PowerPoint Presentation</vt:lpstr>
      <vt:lpstr>PowerPoint Presentation</vt:lpstr>
      <vt:lpstr>What are the results?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can I apply the result to patient care?</vt:lpstr>
      <vt:lpstr>PowerPoint Presentation</vt:lpstr>
      <vt:lpstr>PowerPoint Presentation</vt:lpstr>
      <vt:lpstr>PowerPoint Presentation</vt:lpstr>
      <vt:lpstr>Conclusion</vt:lpstr>
    </vt:vector>
  </TitlesOfParts>
  <Company>Valuthundil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Cohort Study</dc:title>
  <dc:creator>Anil Mathew  Philip</dc:creator>
  <cp:lastModifiedBy>Jasper</cp:lastModifiedBy>
  <cp:revision>15</cp:revision>
  <dcterms:created xsi:type="dcterms:W3CDTF">2019-01-25T04:00:05Z</dcterms:created>
  <dcterms:modified xsi:type="dcterms:W3CDTF">2019-01-28T03:34:09Z</dcterms:modified>
</cp:coreProperties>
</file>