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8" r:id="rId2"/>
    <p:sldId id="259" r:id="rId3"/>
    <p:sldId id="260" r:id="rId4"/>
    <p:sldId id="261" r:id="rId5"/>
    <p:sldId id="270" r:id="rId6"/>
    <p:sldId id="284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1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948558-DDA0-4C8C-9C47-E3EC29B13A61}">
          <p14:sldIdLst>
            <p14:sldId id="258"/>
            <p14:sldId id="259"/>
            <p14:sldId id="260"/>
            <p14:sldId id="261"/>
            <p14:sldId id="270"/>
            <p14:sldId id="284"/>
            <p14:sldId id="262"/>
            <p14:sldId id="263"/>
            <p14:sldId id="264"/>
            <p14:sldId id="266"/>
            <p14:sldId id="267"/>
            <p14:sldId id="265"/>
            <p14:sldId id="268"/>
            <p14:sldId id="269"/>
            <p14:sldId id="271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 lang="en-US"/>
              <a:t>1/22/2019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 lang="en-US"/>
              <a:t>1/22/2019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/>
          <a:lstStyle/>
          <a:p>
            <a:fld id="{2CCFE9AC-F15C-4FA0-A6F1-298829FA691D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/>
          <a:lstStyle/>
          <a:p>
            <a:fld id="{BD266BE7-899D-4075-917F-DBDE33B6B69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2CCFE9AC-F15C-4FA0-A6F1-298829FA691D}" type="datetimeFigureOut">
              <a:rPr lang="en-US" smtClean="0"/>
              <a:pPr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fld id="{BD266BE7-899D-4075-917F-DBDE33B6B6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Systematic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Jasper </a:t>
            </a:r>
            <a:r>
              <a:rPr lang="en-US" dirty="0" err="1" smtClean="0"/>
              <a:t>Rathinam</a:t>
            </a:r>
            <a:r>
              <a:rPr lang="en-US" dirty="0" smtClean="0"/>
              <a:t>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888642"/>
            <a:ext cx="10468077" cy="51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29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Schizophrenia occurs in 1% of </a:t>
            </a:r>
            <a:r>
              <a:rPr lang="en-IN" dirty="0" err="1" smtClean="0"/>
              <a:t>ppl</a:t>
            </a:r>
            <a:r>
              <a:rPr lang="en-IN" dirty="0" smtClean="0"/>
              <a:t> in their lifetime</a:t>
            </a:r>
          </a:p>
          <a:p>
            <a:r>
              <a:rPr lang="en-IN" dirty="0" smtClean="0"/>
              <a:t>1 per 10,000 develop Schizophrenia every year</a:t>
            </a:r>
          </a:p>
          <a:p>
            <a:r>
              <a:rPr lang="en-IN" dirty="0" smtClean="0"/>
              <a:t>CBT has been a recommended add on therapy</a:t>
            </a:r>
          </a:p>
          <a:p>
            <a:r>
              <a:rPr lang="en-IN" dirty="0" smtClean="0"/>
              <a:t>Extensive new studies available after that and CBT has become more refined over the years</a:t>
            </a:r>
          </a:p>
          <a:p>
            <a:r>
              <a:rPr lang="en-IN" dirty="0" smtClean="0"/>
              <a:t>Despite  being recommended ( by NICE guidelines)  , many patients were waiting for CBT for &gt; 1 year in many countries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933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 : People </a:t>
            </a:r>
            <a:r>
              <a:rPr lang="en-IN" dirty="0"/>
              <a:t>with a current diagnosis of </a:t>
            </a:r>
            <a:r>
              <a:rPr lang="en-IN" dirty="0" smtClean="0"/>
              <a:t>schizophrenia or </a:t>
            </a:r>
            <a:r>
              <a:rPr lang="en-IN" dirty="0"/>
              <a:t>closely related </a:t>
            </a:r>
            <a:r>
              <a:rPr lang="en-IN" dirty="0" smtClean="0"/>
              <a:t>illness</a:t>
            </a:r>
          </a:p>
          <a:p>
            <a:r>
              <a:rPr lang="en-IN" dirty="0" smtClean="0"/>
              <a:t>I : CBT as add on to standard pharmacologic therapy</a:t>
            </a:r>
          </a:p>
          <a:p>
            <a:r>
              <a:rPr lang="en-IN" dirty="0" smtClean="0"/>
              <a:t>C : Standard of Care without CBT</a:t>
            </a:r>
          </a:p>
          <a:p>
            <a:r>
              <a:rPr lang="en-IN" dirty="0" smtClean="0"/>
              <a:t>O : Relapse and Short term and long term outcomes looked at in various studies</a:t>
            </a:r>
          </a:p>
          <a:p>
            <a:r>
              <a:rPr lang="en-IN" dirty="0" smtClean="0"/>
              <a:t>T : Ranging for 12 weeks to 4 years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489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Participants were people with a current diagnosis of </a:t>
            </a:r>
            <a:r>
              <a:rPr lang="en-IN" dirty="0" smtClean="0"/>
              <a:t>schizophrenia or </a:t>
            </a:r>
            <a:r>
              <a:rPr lang="en-IN" dirty="0"/>
              <a:t>closely related illness such as schizoaffective disorder, </a:t>
            </a:r>
            <a:r>
              <a:rPr lang="en-IN" dirty="0" smtClean="0"/>
              <a:t>diagnosed by </a:t>
            </a:r>
            <a:r>
              <a:rPr lang="en-IN" dirty="0"/>
              <a:t>any criteria, irrespective of gender or race</a:t>
            </a:r>
            <a:r>
              <a:rPr lang="en-IN" dirty="0" smtClean="0"/>
              <a:t>.</a:t>
            </a:r>
          </a:p>
          <a:p>
            <a:r>
              <a:rPr lang="en-IN" dirty="0" smtClean="0"/>
              <a:t>We </a:t>
            </a:r>
            <a:r>
              <a:rPr lang="en-IN" dirty="0"/>
              <a:t>did not include trials where participants had a very late onset </a:t>
            </a:r>
            <a:r>
              <a:rPr lang="en-IN" dirty="0" smtClean="0"/>
              <a:t>of illness </a:t>
            </a:r>
            <a:r>
              <a:rPr lang="en-IN" dirty="0"/>
              <a:t>(onset after the age of 60 years) or those where the </a:t>
            </a:r>
            <a:r>
              <a:rPr lang="en-IN" dirty="0" smtClean="0"/>
              <a:t>majority of </a:t>
            </a:r>
            <a:r>
              <a:rPr lang="en-IN" dirty="0"/>
              <a:t>participants had disorders such as bipolar affective </a:t>
            </a:r>
            <a:r>
              <a:rPr lang="en-IN" dirty="0" smtClean="0"/>
              <a:t>disorder, substance-induced </a:t>
            </a:r>
            <a:r>
              <a:rPr lang="en-IN" dirty="0"/>
              <a:t>psychosis. </a:t>
            </a:r>
            <a:endParaRPr lang="en-IN" dirty="0" smtClean="0"/>
          </a:p>
          <a:p>
            <a:r>
              <a:rPr lang="en-IN" dirty="0" smtClean="0"/>
              <a:t>If </a:t>
            </a:r>
            <a:r>
              <a:rPr lang="en-IN" dirty="0"/>
              <a:t>studies randomised people </a:t>
            </a:r>
            <a:r>
              <a:rPr lang="en-IN" dirty="0" smtClean="0"/>
              <a:t>with a </a:t>
            </a:r>
            <a:r>
              <a:rPr lang="en-IN" dirty="0"/>
              <a:t>range of diagnoses, we only included trials where more </a:t>
            </a:r>
            <a:r>
              <a:rPr lang="en-IN" dirty="0" smtClean="0"/>
              <a:t>than 50</a:t>
            </a:r>
            <a:r>
              <a:rPr lang="en-IN" dirty="0"/>
              <a:t>% of the participants had a diagnosis of schizophrenia or </a:t>
            </a:r>
            <a:r>
              <a:rPr lang="en-IN" dirty="0" smtClean="0"/>
              <a:t>similar illness</a:t>
            </a:r>
            <a:r>
              <a:rPr lang="en-IN" dirty="0"/>
              <a:t>.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312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Intervention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For well defined CBT - the </a:t>
            </a:r>
            <a:r>
              <a:rPr lang="en-IN" dirty="0"/>
              <a:t>intervention </a:t>
            </a:r>
            <a:r>
              <a:rPr lang="en-IN" dirty="0" smtClean="0"/>
              <a:t>must</a:t>
            </a:r>
          </a:p>
          <a:p>
            <a:r>
              <a:rPr lang="en-IN" dirty="0" smtClean="0"/>
              <a:t>clearly </a:t>
            </a:r>
            <a:r>
              <a:rPr lang="en-IN" dirty="0"/>
              <a:t>demonstrate the following components:</a:t>
            </a:r>
            <a:br>
              <a:rPr lang="en-IN" dirty="0"/>
            </a:br>
            <a:r>
              <a:rPr lang="en-IN" dirty="0"/>
              <a:t>• a discrete psychological intervention, which is in </a:t>
            </a:r>
            <a:r>
              <a:rPr lang="en-IN" dirty="0" smtClean="0"/>
              <a:t>addition to</a:t>
            </a:r>
            <a:r>
              <a:rPr lang="en-IN" dirty="0"/>
              <a:t>, and separate from, other therapeutic interventions (</a:t>
            </a:r>
            <a:r>
              <a:rPr lang="en-IN" dirty="0" smtClean="0"/>
              <a:t>for example</a:t>
            </a:r>
            <a:r>
              <a:rPr lang="en-IN" dirty="0"/>
              <a:t>, behavioural family therapy); </a:t>
            </a:r>
            <a:br>
              <a:rPr lang="en-IN" dirty="0"/>
            </a:br>
            <a:r>
              <a:rPr lang="en-IN" dirty="0"/>
              <a:t>• recipients establish links between their symptoms, </a:t>
            </a:r>
            <a:r>
              <a:rPr lang="en-IN" dirty="0" smtClean="0"/>
              <a:t>thoughts, and </a:t>
            </a:r>
            <a:r>
              <a:rPr lang="en-IN" dirty="0"/>
              <a:t>beliefs, and consequent distress or problem </a:t>
            </a:r>
            <a:r>
              <a:rPr lang="en-IN" dirty="0" smtClean="0"/>
              <a:t>behaviour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• </a:t>
            </a:r>
            <a:r>
              <a:rPr lang="en-IN" dirty="0"/>
              <a:t>the re-evaluation of their perceptions, beliefs, or </a:t>
            </a:r>
            <a:r>
              <a:rPr lang="en-IN" dirty="0" smtClean="0"/>
              <a:t>reasoning  relating </a:t>
            </a:r>
            <a:r>
              <a:rPr lang="en-IN" dirty="0"/>
              <a:t>to the target </a:t>
            </a:r>
            <a:r>
              <a:rPr lang="en-IN" dirty="0" smtClean="0"/>
              <a:t>symptoms </a:t>
            </a:r>
          </a:p>
          <a:p>
            <a:r>
              <a:rPr lang="en-IN" dirty="0"/>
              <a:t> </a:t>
            </a:r>
            <a:r>
              <a:rPr lang="en-IN" dirty="0" smtClean="0"/>
              <a:t>    Must be given by people with appropriate training and experience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506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ASSESSING THE CREDIBILITY OF THE STUDY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Did the review explicitly address </a:t>
            </a:r>
            <a:r>
              <a:rPr lang="en-IN" dirty="0" smtClean="0"/>
              <a:t>a sensible </a:t>
            </a:r>
            <a:r>
              <a:rPr lang="en-IN" dirty="0"/>
              <a:t>clinical question</a:t>
            </a:r>
            <a:r>
              <a:rPr lang="en-IN" dirty="0" smtClean="0"/>
              <a:t>?</a:t>
            </a:r>
          </a:p>
          <a:p>
            <a:pPr marL="0" indent="0">
              <a:buNone/>
            </a:pPr>
            <a:r>
              <a:rPr lang="en-IN" dirty="0" smtClean="0"/>
              <a:t>Yes</a:t>
            </a:r>
          </a:p>
          <a:p>
            <a:pPr marL="0" indent="0">
              <a:buNone/>
            </a:pPr>
            <a:r>
              <a:rPr lang="en-IN" dirty="0" smtClean="0"/>
              <a:t>Benefit of CBT to SOC  was the question</a:t>
            </a:r>
          </a:p>
          <a:p>
            <a:r>
              <a:rPr lang="en-IN" dirty="0" smtClean="0"/>
              <a:t>Was </a:t>
            </a:r>
            <a:r>
              <a:rPr lang="en-IN" dirty="0"/>
              <a:t>the search for relevant </a:t>
            </a:r>
            <a:r>
              <a:rPr lang="en-IN" dirty="0" smtClean="0"/>
              <a:t>studies exhaustive?</a:t>
            </a:r>
          </a:p>
          <a:p>
            <a:pPr marL="0" indent="0">
              <a:buNone/>
            </a:pPr>
            <a:r>
              <a:rPr lang="en-IN" dirty="0" smtClean="0"/>
              <a:t>Yes, It was a Cochrane Review</a:t>
            </a:r>
          </a:p>
          <a:p>
            <a:pPr marL="0" indent="0">
              <a:buNone/>
            </a:pPr>
            <a:r>
              <a:rPr lang="en-IN" dirty="0" smtClean="0"/>
              <a:t>Systematic </a:t>
            </a:r>
            <a:r>
              <a:rPr lang="en-IN" dirty="0"/>
              <a:t>searches of major resources (AMED, BIOSIS, CENTRAL, CINAHL, </a:t>
            </a:r>
            <a:r>
              <a:rPr lang="en-IN" dirty="0" err="1"/>
              <a:t>ClinicalTrials.Gov</a:t>
            </a:r>
            <a:r>
              <a:rPr lang="en-IN" dirty="0"/>
              <a:t>, </a:t>
            </a:r>
            <a:r>
              <a:rPr lang="en-IN" dirty="0" err="1"/>
              <a:t>Embase</a:t>
            </a:r>
            <a:r>
              <a:rPr lang="en-IN" dirty="0"/>
              <a:t>, MEDLINE, </a:t>
            </a:r>
            <a:r>
              <a:rPr lang="en-IN" dirty="0" err="1"/>
              <a:t>PsycINFO</a:t>
            </a:r>
            <a:r>
              <a:rPr lang="en-IN" dirty="0"/>
              <a:t>, PubMed, WHO ICTRP) and their monthly updates, </a:t>
            </a:r>
            <a:r>
              <a:rPr lang="en-IN" dirty="0" err="1"/>
              <a:t>ProQuest</a:t>
            </a:r>
            <a:r>
              <a:rPr lang="en-IN" dirty="0"/>
              <a:t> Dissertations </a:t>
            </a:r>
            <a:r>
              <a:rPr lang="en-IN" dirty="0" smtClean="0"/>
              <a:t>and Theses </a:t>
            </a:r>
            <a:r>
              <a:rPr lang="en-IN" dirty="0"/>
              <a:t>A&amp;I and its quarterly update, Chinese databases (</a:t>
            </a:r>
            <a:r>
              <a:rPr lang="en-IN" dirty="0" smtClean="0"/>
              <a:t>CBM, CNKI</a:t>
            </a:r>
            <a:r>
              <a:rPr lang="en-IN" dirty="0"/>
              <a:t>, and </a:t>
            </a:r>
            <a:r>
              <a:rPr lang="en-IN" dirty="0" err="1"/>
              <a:t>Wanfang</a:t>
            </a:r>
            <a:r>
              <a:rPr lang="en-IN" dirty="0"/>
              <a:t>) and their annual updates, </a:t>
            </a:r>
            <a:r>
              <a:rPr lang="en-IN" dirty="0" err="1"/>
              <a:t>handsearches</a:t>
            </a:r>
            <a:r>
              <a:rPr lang="en-IN" dirty="0"/>
              <a:t>,</a:t>
            </a:r>
            <a:br>
              <a:rPr lang="en-IN" dirty="0"/>
            </a:br>
            <a:r>
              <a:rPr lang="en-IN" dirty="0"/>
              <a:t>grey literature, and conference proceedings</a:t>
            </a:r>
            <a:r>
              <a:rPr lang="en-IN" dirty="0"/>
              <a:t> </a:t>
            </a:r>
            <a:br>
              <a:rPr lang="en-IN" dirty="0"/>
            </a:b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694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218" y="128789"/>
            <a:ext cx="6660055" cy="646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8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Were the assessments of the included studies reproducible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125" y="2556932"/>
            <a:ext cx="10319951" cy="3318936"/>
          </a:xfrm>
        </p:spPr>
        <p:txBody>
          <a:bodyPr>
            <a:normAutofit/>
          </a:bodyPr>
          <a:lstStyle/>
          <a:p>
            <a:r>
              <a:rPr lang="en-IN" dirty="0" smtClean="0"/>
              <a:t>2 </a:t>
            </a:r>
            <a:r>
              <a:rPr lang="en-IN" dirty="0"/>
              <a:t>independent </a:t>
            </a:r>
            <a:r>
              <a:rPr lang="en-IN" dirty="0" smtClean="0"/>
              <a:t>reviewers screened the </a:t>
            </a:r>
            <a:r>
              <a:rPr lang="en-IN" dirty="0"/>
              <a:t>titles and abstracts of eligible studies. 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 err="1" smtClean="0"/>
              <a:t>Atleast</a:t>
            </a:r>
            <a:r>
              <a:rPr lang="en-IN" dirty="0" smtClean="0"/>
              <a:t> 2 independent reviewers reviewed </a:t>
            </a:r>
            <a:r>
              <a:rPr lang="en-IN" dirty="0"/>
              <a:t>the full </a:t>
            </a:r>
            <a:r>
              <a:rPr lang="en-IN" dirty="0" smtClean="0"/>
              <a:t>manuscripts for possible inclusion.</a:t>
            </a:r>
          </a:p>
          <a:p>
            <a:r>
              <a:rPr lang="en-IN" dirty="0" smtClean="0"/>
              <a:t>Disagreements were resolved </a:t>
            </a:r>
            <a:r>
              <a:rPr lang="en-IN" dirty="0"/>
              <a:t>through discussion</a:t>
            </a:r>
            <a:r>
              <a:rPr lang="en-IN" dirty="0" smtClean="0"/>
              <a:t>.</a:t>
            </a:r>
          </a:p>
          <a:p>
            <a:r>
              <a:rPr lang="en-IN" dirty="0" smtClean="0"/>
              <a:t>10 % of studies were screened by another 2 reviewers to ensure quality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28166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Were the primary studies of high </a:t>
            </a:r>
            <a:r>
              <a:rPr lang="en-IN" dirty="0" err="1"/>
              <a:t>methodologic</a:t>
            </a:r>
            <a:r>
              <a:rPr lang="en-IN" dirty="0"/>
              <a:t> quality?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452" y="2482792"/>
            <a:ext cx="10221096" cy="3621446"/>
          </a:xfrm>
        </p:spPr>
        <p:txBody>
          <a:bodyPr/>
          <a:lstStyle/>
          <a:p>
            <a:r>
              <a:rPr lang="en-IN" dirty="0"/>
              <a:t>Internal validity of individual trials assessed tool described in the </a:t>
            </a:r>
            <a:r>
              <a:rPr lang="en-IN" i="1" dirty="0"/>
              <a:t>Cochrane Handbook for Systematic Reviews of Interventions (</a:t>
            </a:r>
            <a:r>
              <a:rPr lang="en-IN" dirty="0"/>
              <a:t>Higgins 2011b )</a:t>
            </a:r>
          </a:p>
          <a:p>
            <a:r>
              <a:rPr lang="en-IN" dirty="0"/>
              <a:t>Evaluates how randomisation sequence was generated, how allocation</a:t>
            </a:r>
            <a:br>
              <a:rPr lang="en-IN" dirty="0"/>
            </a:br>
            <a:r>
              <a:rPr lang="en-IN" dirty="0"/>
              <a:t>was concealed, the integrity of blinding at outcome measurement,</a:t>
            </a:r>
            <a:br>
              <a:rPr lang="en-IN" dirty="0"/>
            </a:br>
            <a:r>
              <a:rPr lang="en-IN" dirty="0"/>
              <a:t>the completeness of outcome data, selective reporting, and other</a:t>
            </a:r>
            <a:br>
              <a:rPr lang="en-IN" dirty="0"/>
            </a:br>
            <a:r>
              <a:rPr lang="en-IN" dirty="0"/>
              <a:t>biases. 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43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609" y="1532586"/>
            <a:ext cx="9578575" cy="503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6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5160" y="1147399"/>
            <a:ext cx="3781425" cy="5076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131" y="1014048"/>
            <a:ext cx="3209925" cy="5343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782" y="947372"/>
            <a:ext cx="3209925" cy="5476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4451" y="1614121"/>
            <a:ext cx="319087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65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were the results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Did the review present results that are ready for clinical application?</a:t>
            </a:r>
            <a:endParaRPr lang="en-IN" dirty="0" smtClean="0"/>
          </a:p>
          <a:p>
            <a:r>
              <a:rPr lang="en-IN" dirty="0" smtClean="0"/>
              <a:t>Yes</a:t>
            </a:r>
          </a:p>
          <a:p>
            <a:endParaRPr lang="en-IN" dirty="0"/>
          </a:p>
          <a:p>
            <a:r>
              <a:rPr lang="en-IN" dirty="0"/>
              <a:t>Did the review provide a rating </a:t>
            </a:r>
            <a:r>
              <a:rPr lang="en-IN" dirty="0" smtClean="0"/>
              <a:t>for confidence </a:t>
            </a:r>
            <a:r>
              <a:rPr lang="en-IN" dirty="0"/>
              <a:t>in effect estimates or provide</a:t>
            </a:r>
            <a:br>
              <a:rPr lang="en-IN" dirty="0"/>
            </a:br>
            <a:r>
              <a:rPr lang="en-IN" dirty="0"/>
              <a:t>the information I need to </a:t>
            </a:r>
            <a:r>
              <a:rPr lang="en-IN" dirty="0" smtClean="0"/>
              <a:t>evaluate confidence </a:t>
            </a:r>
            <a:r>
              <a:rPr lang="en-IN" dirty="0"/>
              <a:t>(e.g. risk of bias in included</a:t>
            </a:r>
            <a:br>
              <a:rPr lang="en-IN" dirty="0"/>
            </a:br>
            <a:r>
              <a:rPr lang="en-IN" dirty="0"/>
              <a:t>studies)?</a:t>
            </a:r>
            <a:endParaRPr lang="en-IN" dirty="0" smtClean="0"/>
          </a:p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162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48" y="103030"/>
            <a:ext cx="10325907" cy="638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1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73" y="141548"/>
            <a:ext cx="9880981" cy="647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47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 results inconsistent </a:t>
            </a:r>
            <a:r>
              <a:rPr lang="en-IN" dirty="0" smtClean="0"/>
              <a:t>across studies </a:t>
            </a:r>
            <a:r>
              <a:rPr lang="en-IN" dirty="0"/>
              <a:t>(i.e., inconsistency)?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Some Variations</a:t>
            </a:r>
          </a:p>
          <a:p>
            <a:r>
              <a:rPr lang="en-IN" dirty="0" smtClean="0"/>
              <a:t>Measured by I2</a:t>
            </a:r>
          </a:p>
          <a:p>
            <a:r>
              <a:rPr lang="en-IN" dirty="0" smtClean="0"/>
              <a:t>Long term outcome had significantly high I2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167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Do you consider the magnitude </a:t>
            </a:r>
            <a:r>
              <a:rPr lang="en-IN" dirty="0" smtClean="0"/>
              <a:t>of treatment </a:t>
            </a:r>
            <a:r>
              <a:rPr lang="en-IN" dirty="0"/>
              <a:t>effect large (e.g. RR&gt; 2.0 </a:t>
            </a:r>
            <a:r>
              <a:rPr lang="en-IN" dirty="0" smtClean="0"/>
              <a:t>or &lt;0.5</a:t>
            </a:r>
            <a:r>
              <a:rPr lang="en-IN" dirty="0"/>
              <a:t>)?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Control Event Rate :  </a:t>
            </a:r>
            <a:r>
              <a:rPr lang="en-IN" dirty="0" smtClean="0"/>
              <a:t>33.3%</a:t>
            </a:r>
            <a:endParaRPr lang="en-IN" dirty="0"/>
          </a:p>
          <a:p>
            <a:r>
              <a:rPr lang="en-IN" dirty="0" err="1"/>
              <a:t>Experimetal</a:t>
            </a:r>
            <a:r>
              <a:rPr lang="en-IN" dirty="0"/>
              <a:t> Event rate : </a:t>
            </a:r>
            <a:r>
              <a:rPr lang="en-IN" dirty="0" smtClean="0"/>
              <a:t>26%</a:t>
            </a:r>
            <a:endParaRPr lang="en-IN" dirty="0"/>
          </a:p>
          <a:p>
            <a:r>
              <a:rPr lang="en-IN" dirty="0"/>
              <a:t>ARR – </a:t>
            </a:r>
            <a:r>
              <a:rPr lang="en-IN" dirty="0" smtClean="0"/>
              <a:t>7.3%</a:t>
            </a:r>
            <a:endParaRPr lang="en-IN" dirty="0"/>
          </a:p>
          <a:p>
            <a:r>
              <a:rPr lang="en-IN" dirty="0"/>
              <a:t>NN to </a:t>
            </a:r>
            <a:r>
              <a:rPr lang="en-IN" dirty="0" smtClean="0"/>
              <a:t>avoid a relapse : 13.7 = 14</a:t>
            </a:r>
          </a:p>
          <a:p>
            <a:endParaRPr lang="en-IN" dirty="0"/>
          </a:p>
          <a:p>
            <a:r>
              <a:rPr lang="en-IN" dirty="0" smtClean="0"/>
              <a:t>Cost of CBT : Vary from country to country</a:t>
            </a:r>
          </a:p>
          <a:p>
            <a:r>
              <a:rPr lang="en-IN" dirty="0" smtClean="0"/>
              <a:t>In our setting , much cheaper. Secondary costs and time will matter.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3487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622574"/>
            <a:ext cx="9628632" cy="1362113"/>
          </a:xfrm>
        </p:spPr>
        <p:txBody>
          <a:bodyPr>
            <a:normAutofit/>
          </a:bodyPr>
          <a:lstStyle/>
          <a:p>
            <a:r>
              <a:rPr lang="en-IN" dirty="0"/>
              <a:t>Overall confidence in the </a:t>
            </a:r>
            <a:r>
              <a:rPr lang="en-IN" dirty="0" smtClean="0"/>
              <a:t>estimates?</a:t>
            </a:r>
            <a:br>
              <a:rPr lang="en-IN" dirty="0" smtClean="0"/>
            </a:br>
            <a:endParaRPr lang="en-IN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626" y="1984687"/>
            <a:ext cx="7931094" cy="45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Would your decisions differ if either boundary of the confidence interval represented the truth 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Still Results are significant</a:t>
            </a:r>
          </a:p>
          <a:p>
            <a:r>
              <a:rPr lang="en-IN" dirty="0" smtClean="0"/>
              <a:t>Most end of CI are less than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569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 there a high likelihood of </a:t>
            </a:r>
            <a:r>
              <a:rPr lang="en-IN" dirty="0" smtClean="0"/>
              <a:t>publication bias</a:t>
            </a:r>
            <a:r>
              <a:rPr lang="en-IN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Less likely as all studies were included</a:t>
            </a:r>
          </a:p>
          <a:p>
            <a:r>
              <a:rPr lang="en-IN" dirty="0" smtClean="0"/>
              <a:t>Both positive and negative studies were included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9069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50" y="165312"/>
            <a:ext cx="9156275" cy="647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466343"/>
            <a:ext cx="8812393" cy="3936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3343275"/>
            <a:ext cx="8713846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2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Do the systematic review </a:t>
            </a:r>
            <a:r>
              <a:rPr lang="en-IN" dirty="0" smtClean="0"/>
              <a:t>population, intervention</a:t>
            </a:r>
            <a:r>
              <a:rPr lang="en-IN" dirty="0"/>
              <a:t>, comparison, and </a:t>
            </a:r>
            <a:r>
              <a:rPr lang="en-IN" dirty="0" smtClean="0"/>
              <a:t>outcomes fit </a:t>
            </a:r>
            <a:r>
              <a:rPr lang="en-IN" dirty="0"/>
              <a:t>the patient at hand (</a:t>
            </a:r>
            <a:r>
              <a:rPr lang="en-IN" dirty="0" err="1"/>
              <a:t>i.e</a:t>
            </a:r>
            <a:r>
              <a:rPr lang="en-IN" dirty="0" err="1" smtClean="0"/>
              <a:t>.,indirectness</a:t>
            </a:r>
            <a:r>
              <a:rPr lang="en-IN" dirty="0"/>
              <a:t>)?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Clinically Relevant outcomes were looked at</a:t>
            </a:r>
          </a:p>
          <a:p>
            <a:r>
              <a:rPr lang="en-IN" dirty="0" smtClean="0"/>
              <a:t>Intervention – variable among studies</a:t>
            </a:r>
          </a:p>
          <a:p>
            <a:r>
              <a:rPr lang="en-IN" dirty="0" smtClean="0"/>
              <a:t>Patient : Baseline characters not mentioned as whole , Individual studies had varied characters</a:t>
            </a:r>
          </a:p>
          <a:p>
            <a:r>
              <a:rPr lang="en-IN" dirty="0" smtClean="0"/>
              <a:t>Most studies were from China and West</a:t>
            </a:r>
          </a:p>
          <a:p>
            <a:r>
              <a:rPr lang="en-IN" dirty="0" smtClean="0"/>
              <a:t>Epidemiological differences in Schizophrenia well established in previous studies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0257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Would I use the results of this study for my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Cheap intervention , non pharmacological with good benefit.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154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111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ducational subjects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7.potx" id="{6B18C398-4F76-4BDC-B8A4-D02A96E0AA82}" vid="{FBF1AC64-E511-41D2-AA23-0E693E79CD77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Educational subjects presentation, chalkboard illustrations design (widescreen)</Template>
  <TotalTime>1616</TotalTime>
  <Words>699</Words>
  <Application>Microsoft Office PowerPoint</Application>
  <PresentationFormat>Widescreen</PresentationFormat>
  <Paragraphs>74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Educational subjects 16x9</vt:lpstr>
      <vt:lpstr>Critical Appraisal of a Systematic Review</vt:lpstr>
      <vt:lpstr>PowerPoint Presentation</vt:lpstr>
      <vt:lpstr>Background</vt:lpstr>
      <vt:lpstr>PICOT </vt:lpstr>
      <vt:lpstr>Inclusion Criteria</vt:lpstr>
      <vt:lpstr>Intervention </vt:lpstr>
      <vt:lpstr>ASSESSING THE CREDIBILITY OF THE STUDY</vt:lpstr>
      <vt:lpstr>PowerPoint Presentation</vt:lpstr>
      <vt:lpstr>Were the assessments of the included studies reproducible?</vt:lpstr>
      <vt:lpstr>Were the primary studies of high methodologic quality? </vt:lpstr>
      <vt:lpstr>PowerPoint Presentation</vt:lpstr>
      <vt:lpstr>PowerPoint Presentation</vt:lpstr>
      <vt:lpstr>What were the results ?</vt:lpstr>
      <vt:lpstr>PowerPoint Presentation</vt:lpstr>
      <vt:lpstr>PowerPoint Presentation</vt:lpstr>
      <vt:lpstr>Are the results inconsistent across studies (i.e., inconsistency)?</vt:lpstr>
      <vt:lpstr>Do you consider the magnitude of treatment effect large (e.g. RR&gt; 2.0 or &lt;0.5)?</vt:lpstr>
      <vt:lpstr>Overall confidence in the estimates? </vt:lpstr>
      <vt:lpstr>Would your decisions differ if either boundary of the confidence interval represented the truth ? </vt:lpstr>
      <vt:lpstr>Is there a high likelihood of publication bias?</vt:lpstr>
      <vt:lpstr>PowerPoint Presentation</vt:lpstr>
      <vt:lpstr>PowerPoint Presentation</vt:lpstr>
      <vt:lpstr>Do the systematic review population, intervention, comparison, and outcomes fit the patient at hand (i.e.,indirectness)? </vt:lpstr>
      <vt:lpstr>Would I use the results of this study for my patients?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</dc:title>
  <dc:creator>Jasper</dc:creator>
  <cp:lastModifiedBy>Jasper</cp:lastModifiedBy>
  <cp:revision>32</cp:revision>
  <dcterms:created xsi:type="dcterms:W3CDTF">2019-01-22T04:18:11Z</dcterms:created>
  <dcterms:modified xsi:type="dcterms:W3CDTF">2019-01-23T07:14:45Z</dcterms:modified>
</cp:coreProperties>
</file>